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21"/>
  </p:notesMasterIdLst>
  <p:sldIdLst>
    <p:sldId id="256" r:id="rId2"/>
    <p:sldId id="269" r:id="rId3"/>
    <p:sldId id="259" r:id="rId4"/>
    <p:sldId id="261" r:id="rId5"/>
    <p:sldId id="291" r:id="rId6"/>
    <p:sldId id="263" r:id="rId7"/>
    <p:sldId id="264" r:id="rId8"/>
    <p:sldId id="262" r:id="rId9"/>
    <p:sldId id="265" r:id="rId10"/>
    <p:sldId id="295" r:id="rId11"/>
    <p:sldId id="281" r:id="rId12"/>
    <p:sldId id="279" r:id="rId13"/>
    <p:sldId id="270" r:id="rId14"/>
    <p:sldId id="271" r:id="rId15"/>
    <p:sldId id="292" r:id="rId16"/>
    <p:sldId id="293" r:id="rId17"/>
    <p:sldId id="294" r:id="rId18"/>
    <p:sldId id="278" r:id="rId19"/>
    <p:sldId id="28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8763A62-6A2F-4213-AB62-F7BC7438B1D0}">
  <a:tblStyle styleId="{38763A62-6A2F-4213-AB62-F7BC7438B1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16dc4b734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16dc4b734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6dc4b734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6dc4b734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594458500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594458500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59445850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59445850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59445850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59445850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253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59445850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59445850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710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59445850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59445850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1108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16dc4b73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16dc4b73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423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16dc4b7341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16dc4b7341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594458500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594458500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href='http://www.freepik.com/free-photo/close-up-of-happy-executive_856028.htm'&gt;Designed by Freepik&lt;/a&gt;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href='http://www.freepik.com/free-photo/smiling-young-businessman_856555.htm'&gt;Designed by Freepik&lt;/a&gt;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href='http://www.freepik.com/free-photo/team-of-friendly-businesspeople_858813.htm'&gt;Designed by Freepik&lt;/a&gt;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href='http://www.freepik.com/free-photo/close-up-of-successful-entrepreneur_867979.htm'&gt;Designed by Freepik&lt;/a&gt;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592698da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592698da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944585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944585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944585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944585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9744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92698dac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92698dac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592698dac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592698dac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href="http://www.freepik.com/free-photo/top-view-of-co-workers-planning-a-strategy_864127.htm"&gt;Designed by Freepik&lt;/a&gt;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http://www.freepik.com/free-photo/happy-co-workers-close-to-the-window_866124.htm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92698dac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92698dac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https://pixabay.com/en/gleise-old-railroad-tracks-seemed-1555348/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592698dac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592698dac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&lt;a href='http://www.freepik.com/free-photo/smiling-businesspeople-having-a-business-meeting_862394.htm'&gt;Designed by Freepik&lt;/a&gt;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10800000">
            <a:off x="1404025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10800000" flipH="1">
            <a:off x="1404025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5850" y="232975"/>
            <a:ext cx="9155700" cy="32964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5850" y="3529375"/>
            <a:ext cx="9155700" cy="13521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0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0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5400000">
            <a:off x="-1450150" y="1671525"/>
            <a:ext cx="4647600" cy="17472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532625" y="1515700"/>
            <a:ext cx="64245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713325" y="2121950"/>
            <a:ext cx="4243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2"/>
          </p:nvPr>
        </p:nvSpPr>
        <p:spPr>
          <a:xfrm>
            <a:off x="6444050" y="2503300"/>
            <a:ext cx="25131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con Descriptions">
  <p:cSld name="BLANK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391150" y="264025"/>
            <a:ext cx="405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547600" y="1388425"/>
            <a:ext cx="3598500" cy="3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ides">
  <p:cSld name="BLANK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0" y="0"/>
            <a:ext cx="3778500" cy="51435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title"/>
          </p:nvPr>
        </p:nvSpPr>
        <p:spPr>
          <a:xfrm>
            <a:off x="370625" y="687000"/>
            <a:ext cx="3588600" cy="17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ides 3">
  <p:cSld name="BLANK_1_3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3"/>
          <p:cNvSpPr/>
          <p:nvPr/>
        </p:nvSpPr>
        <p:spPr>
          <a:xfrm>
            <a:off x="0" y="0"/>
            <a:ext cx="3778500" cy="5143500"/>
          </a:xfrm>
          <a:prstGeom prst="rect">
            <a:avLst/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title"/>
          </p:nvPr>
        </p:nvSpPr>
        <p:spPr>
          <a:xfrm>
            <a:off x="370625" y="687000"/>
            <a:ext cx="3588600" cy="17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ubTitle" idx="1"/>
          </p:nvPr>
        </p:nvSpPr>
        <p:spPr>
          <a:xfrm>
            <a:off x="533325" y="3001125"/>
            <a:ext cx="30825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ides 1">
  <p:cSld name="BLANK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4537225" y="0"/>
            <a:ext cx="4606800" cy="51435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subTitle" idx="1"/>
          </p:nvPr>
        </p:nvSpPr>
        <p:spPr>
          <a:xfrm>
            <a:off x="752950" y="3500700"/>
            <a:ext cx="3109500" cy="11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79B29D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subTitle" idx="2"/>
          </p:nvPr>
        </p:nvSpPr>
        <p:spPr>
          <a:xfrm>
            <a:off x="5285875" y="3500700"/>
            <a:ext cx="3109500" cy="11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bg>
      <p:bgPr>
        <a:noFill/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10800000">
            <a:off x="1404025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 rot="10800000" flipH="1">
            <a:off x="1404025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-5850" y="232975"/>
            <a:ext cx="9155700" cy="32964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-5850" y="3529375"/>
            <a:ext cx="9155700" cy="13521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0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flipH="1">
            <a:off x="0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5400000">
            <a:off x="-1450150" y="1671525"/>
            <a:ext cx="4647600" cy="17472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2532625" y="1515700"/>
            <a:ext cx="64245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4713325" y="2121950"/>
            <a:ext cx="4243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>
            <a:off x="6444050" y="2503300"/>
            <a:ext cx="25131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7119100" y="0"/>
            <a:ext cx="2025000" cy="5143500"/>
          </a:xfrm>
          <a:prstGeom prst="rect">
            <a:avLst/>
          </a:prstGeom>
          <a:solidFill>
            <a:srgbClr val="85C4AC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0" y="0"/>
            <a:ext cx="2147700" cy="5143500"/>
          </a:xfrm>
          <a:prstGeom prst="rect">
            <a:avLst/>
          </a:prstGeom>
          <a:solidFill>
            <a:srgbClr val="689986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2147700" y="0"/>
            <a:ext cx="2595000" cy="5143500"/>
          </a:xfrm>
          <a:prstGeom prst="rect">
            <a:avLst/>
          </a:prstGeom>
          <a:solidFill>
            <a:srgbClr val="74AB96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4727500" y="0"/>
            <a:ext cx="2391600" cy="5143500"/>
          </a:xfrm>
          <a:prstGeom prst="rect">
            <a:avLst/>
          </a:prstGeom>
          <a:solidFill>
            <a:srgbClr val="7CB8A1">
              <a:alpha val="8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 rot="5400000">
            <a:off x="2035125" y="-107150"/>
            <a:ext cx="2393100" cy="6463200"/>
          </a:xfrm>
          <a:prstGeom prst="rect">
            <a:avLst/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 rot="5400000">
            <a:off x="5612775" y="2783050"/>
            <a:ext cx="2383800" cy="6828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539025" y="2499500"/>
            <a:ext cx="5067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uli"/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1"/>
          </p:nvPr>
        </p:nvSpPr>
        <p:spPr>
          <a:xfrm>
            <a:off x="539025" y="3575750"/>
            <a:ext cx="3828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 1">
  <p:cSld name="SECTION_HEADER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/>
          <p:nvPr/>
        </p:nvSpPr>
        <p:spPr>
          <a:xfrm rot="5400000">
            <a:off x="2005200" y="-1993650"/>
            <a:ext cx="5133600" cy="9130800"/>
          </a:xfrm>
          <a:prstGeom prst="rect">
            <a:avLst/>
          </a:prstGeom>
          <a:solidFill>
            <a:srgbClr val="38444A">
              <a:alpha val="4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539025" y="2347100"/>
            <a:ext cx="5067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uli"/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uli"/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539025" y="3575750"/>
            <a:ext cx="3828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75" name="Google Shape;75;p9"/>
          <p:cNvGrpSpPr/>
          <p:nvPr/>
        </p:nvGrpSpPr>
        <p:grpSpPr>
          <a:xfrm>
            <a:off x="684763" y="3506750"/>
            <a:ext cx="3536825" cy="69000"/>
            <a:chOff x="684763" y="3506750"/>
            <a:chExt cx="3536825" cy="69000"/>
          </a:xfrm>
        </p:grpSpPr>
        <p:sp>
          <p:nvSpPr>
            <p:cNvPr id="76" name="Google Shape;76;p9"/>
            <p:cNvSpPr/>
            <p:nvPr/>
          </p:nvSpPr>
          <p:spPr>
            <a:xfrm>
              <a:off x="1515450" y="3506750"/>
              <a:ext cx="1003800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684763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3438288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2519144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9"/>
          <p:cNvSpPr txBox="1">
            <a:spLocks noGrp="1"/>
          </p:cNvSpPr>
          <p:nvPr>
            <p:ph type="subTitle" idx="2"/>
          </p:nvPr>
        </p:nvSpPr>
        <p:spPr>
          <a:xfrm>
            <a:off x="656400" y="1685100"/>
            <a:ext cx="5182800" cy="3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370475" y="1348400"/>
            <a:ext cx="8460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10"/>
          <p:cNvGrpSpPr/>
          <p:nvPr/>
        </p:nvGrpSpPr>
        <p:grpSpPr>
          <a:xfrm rot="-5400000">
            <a:off x="-47651" y="696877"/>
            <a:ext cx="649715" cy="69000"/>
            <a:chOff x="684763" y="3506750"/>
            <a:chExt cx="3536825" cy="69000"/>
          </a:xfrm>
        </p:grpSpPr>
        <p:sp>
          <p:nvSpPr>
            <p:cNvPr id="86" name="Google Shape;86;p10"/>
            <p:cNvSpPr/>
            <p:nvPr/>
          </p:nvSpPr>
          <p:spPr>
            <a:xfrm>
              <a:off x="1515450" y="3506750"/>
              <a:ext cx="1003800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>
              <a:off x="684763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0"/>
            <p:cNvSpPr/>
            <p:nvPr/>
          </p:nvSpPr>
          <p:spPr>
            <a:xfrm>
              <a:off x="3438288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0"/>
            <p:cNvSpPr/>
            <p:nvPr/>
          </p:nvSpPr>
          <p:spPr>
            <a:xfrm>
              <a:off x="2519144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0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370475" y="1348400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5" name="Google Shape;95;p11"/>
          <p:cNvGrpSpPr/>
          <p:nvPr/>
        </p:nvGrpSpPr>
        <p:grpSpPr>
          <a:xfrm rot="-5400000">
            <a:off x="-47651" y="696877"/>
            <a:ext cx="649715" cy="69000"/>
            <a:chOff x="684763" y="3506750"/>
            <a:chExt cx="3536825" cy="69000"/>
          </a:xfrm>
        </p:grpSpPr>
        <p:sp>
          <p:nvSpPr>
            <p:cNvPr id="96" name="Google Shape;96;p11"/>
            <p:cNvSpPr/>
            <p:nvPr/>
          </p:nvSpPr>
          <p:spPr>
            <a:xfrm>
              <a:off x="1515450" y="3506750"/>
              <a:ext cx="1003800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84763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3438288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2519144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1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3"/>
          </p:nvPr>
        </p:nvSpPr>
        <p:spPr>
          <a:xfrm>
            <a:off x="4581150" y="1348400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" name="Google Shape;105;p1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  <p:sldLayoutId id="2147483669" r:id="rId18"/>
    <p:sldLayoutId id="2147483671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>
            <a:spLocks noGrp="1"/>
          </p:cNvSpPr>
          <p:nvPr>
            <p:ph type="title"/>
          </p:nvPr>
        </p:nvSpPr>
        <p:spPr>
          <a:xfrm>
            <a:off x="2454653" y="414363"/>
            <a:ext cx="64245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Arial Narrow" panose="020B0606020202030204" pitchFamily="34" charset="0"/>
                <a:sym typeface="Arial Black"/>
              </a:rPr>
              <a:t>Môn học: Phương pháp nghiên cứu khoa học</a:t>
            </a:r>
            <a:endParaRPr sz="2400" b="1" dirty="0">
              <a:latin typeface="Arial Narrow" panose="020B0606020202030204" pitchFamily="34" charset="0"/>
            </a:endParaRPr>
          </a:p>
        </p:txBody>
      </p:sp>
      <p:sp>
        <p:nvSpPr>
          <p:cNvPr id="287" name="Google Shape;287;p42"/>
          <p:cNvSpPr txBox="1">
            <a:spLocks noGrp="1"/>
          </p:cNvSpPr>
          <p:nvPr>
            <p:ph type="subTitle" idx="1"/>
          </p:nvPr>
        </p:nvSpPr>
        <p:spPr>
          <a:xfrm>
            <a:off x="3035398" y="2141313"/>
            <a:ext cx="4243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Giáo viên: Trần Thống – Nguyễn Thị Lương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F4F69-E28C-4C09-A09C-066664823C1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151063" y="2737863"/>
            <a:ext cx="7443707" cy="410700"/>
          </a:xfrm>
        </p:spPr>
        <p:txBody>
          <a:bodyPr/>
          <a:lstStyle/>
          <a:p>
            <a:pPr algn="ctr"/>
            <a:r>
              <a:rPr lang="en-US" sz="1600" dirty="0" err="1"/>
              <a:t>Nhóm</a:t>
            </a:r>
            <a:r>
              <a:rPr lang="en-US" sz="1600" dirty="0"/>
              <a:t> U: </a:t>
            </a:r>
            <a:r>
              <a:rPr lang="en-US" sz="1600" dirty="0" err="1"/>
              <a:t>Đinh</a:t>
            </a:r>
            <a:r>
              <a:rPr lang="en-US" sz="1600" dirty="0"/>
              <a:t> </a:t>
            </a:r>
            <a:r>
              <a:rPr lang="en-US" sz="1600" dirty="0" err="1"/>
              <a:t>Trọng</a:t>
            </a:r>
            <a:r>
              <a:rPr lang="en-US" sz="1600" dirty="0"/>
              <a:t> </a:t>
            </a:r>
            <a:r>
              <a:rPr lang="en-US" sz="1600" dirty="0" err="1"/>
              <a:t>Đạt</a:t>
            </a:r>
            <a:r>
              <a:rPr lang="en-US" sz="1600" dirty="0"/>
              <a:t> , </a:t>
            </a:r>
            <a:r>
              <a:rPr lang="en-US" sz="1600" dirty="0" err="1"/>
              <a:t>Nguyễn</a:t>
            </a:r>
            <a:r>
              <a:rPr lang="en-US" sz="1600" dirty="0"/>
              <a:t> </a:t>
            </a:r>
            <a:r>
              <a:rPr lang="en-US" sz="1600" dirty="0" err="1"/>
              <a:t>Trung</a:t>
            </a:r>
            <a:r>
              <a:rPr lang="en-US" sz="1600" dirty="0"/>
              <a:t> </a:t>
            </a:r>
            <a:r>
              <a:rPr lang="en-US" sz="1600" dirty="0" err="1"/>
              <a:t>Nguyên</a:t>
            </a:r>
            <a:r>
              <a:rPr lang="en-US" sz="1600" dirty="0"/>
              <a:t>, Mai Thanh </a:t>
            </a:r>
            <a:r>
              <a:rPr lang="en-US" sz="1600" dirty="0" err="1"/>
              <a:t>Lâm</a:t>
            </a:r>
            <a:endParaRPr lang="en-US" sz="1600" dirty="0"/>
          </a:p>
        </p:txBody>
      </p:sp>
      <p:sp>
        <p:nvSpPr>
          <p:cNvPr id="11" name="Google Shape;286;p42">
            <a:extLst>
              <a:ext uri="{FF2B5EF4-FFF2-40B4-BE49-F238E27FC236}">
                <a16:creationId xmlns:a16="http://schemas.microsoft.com/office/drawing/2014/main" id="{F3DC7CCF-0FCE-4618-B064-8E683DF9600A}"/>
              </a:ext>
            </a:extLst>
          </p:cNvPr>
          <p:cNvSpPr txBox="1">
            <a:spLocks/>
          </p:cNvSpPr>
          <p:nvPr/>
        </p:nvSpPr>
        <p:spPr>
          <a:xfrm>
            <a:off x="1281102" y="1376238"/>
            <a:ext cx="6925969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algn="ctr"/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sym typeface="Arial Black"/>
              </a:rPr>
              <a:t>Chủ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sym typeface="Arial Black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sym typeface="Arial Black"/>
              </a:rPr>
              <a:t>đề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sym typeface="Arial Black"/>
              </a:rPr>
              <a:t>: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khẩu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trang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mặt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bằng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webcam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ctr"/>
            <a:r>
              <a:rPr lang="en-US" sz="1800" b="1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(Real-time Face Mask Detect With Webcam)</a:t>
            </a:r>
            <a:endParaRPr lang="en-US" sz="1800" dirty="0">
              <a:solidFill>
                <a:schemeClr val="accent2">
                  <a:lumMod val="10000"/>
                  <a:lumOff val="90000"/>
                </a:schemeClr>
              </a:solidFill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vi-VN" sz="1800" b="1" dirty="0">
              <a:latin typeface="Arial Narrow" panose="020B0606020202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F32016-6453-433B-BFDE-F2B0CAD674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313F2-FECA-40EA-832D-C46008168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–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CNN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D308A-2948-4F05-8975-B9708EF0C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40D549-7B8D-49F3-9C2B-FEC910F2B20C}"/>
              </a:ext>
            </a:extLst>
          </p:cNvPr>
          <p:cNvPicPr/>
          <p:nvPr/>
        </p:nvPicPr>
        <p:blipFill rotWithShape="1">
          <a:blip r:embed="rId2"/>
          <a:srcRect l="-238" t="38536" r="6112" b="19045"/>
          <a:stretch/>
        </p:blipFill>
        <p:spPr bwMode="auto">
          <a:xfrm>
            <a:off x="1325697" y="1261538"/>
            <a:ext cx="5967401" cy="34369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9817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7"/>
          <p:cNvSpPr txBox="1">
            <a:spLocks noGrp="1"/>
          </p:cNvSpPr>
          <p:nvPr>
            <p:ph type="title"/>
          </p:nvPr>
        </p:nvSpPr>
        <p:spPr>
          <a:xfrm>
            <a:off x="117575" y="686575"/>
            <a:ext cx="3588600" cy="17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 chương trình</a:t>
            </a:r>
            <a:endParaRPr/>
          </a:p>
        </p:txBody>
      </p:sp>
      <p:grpSp>
        <p:nvGrpSpPr>
          <p:cNvPr id="947" name="Google Shape;947;p67"/>
          <p:cNvGrpSpPr/>
          <p:nvPr/>
        </p:nvGrpSpPr>
        <p:grpSpPr>
          <a:xfrm>
            <a:off x="4224347" y="828499"/>
            <a:ext cx="4247918" cy="3486499"/>
            <a:chOff x="4346475" y="974007"/>
            <a:chExt cx="4196304" cy="3444136"/>
          </a:xfrm>
        </p:grpSpPr>
        <p:sp>
          <p:nvSpPr>
            <p:cNvPr id="948" name="Google Shape;948;p67"/>
            <p:cNvSpPr/>
            <p:nvPr/>
          </p:nvSpPr>
          <p:spPr>
            <a:xfrm>
              <a:off x="6014709" y="3844131"/>
              <a:ext cx="839100" cy="41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0" y="120000"/>
                  </a:lnTo>
                  <a:lnTo>
                    <a:pt x="9286" y="0"/>
                  </a:lnTo>
                  <a:lnTo>
                    <a:pt x="111441" y="0"/>
                  </a:lnTo>
                  <a:lnTo>
                    <a:pt x="120000" y="12000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67"/>
            <p:cNvSpPr/>
            <p:nvPr/>
          </p:nvSpPr>
          <p:spPr>
            <a:xfrm>
              <a:off x="5947589" y="4418143"/>
              <a:ext cx="125850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823" y="120000"/>
                  </a:moveTo>
                  <a:cubicBezTo>
                    <a:pt x="1865" y="120000"/>
                    <a:pt x="1865" y="120000"/>
                    <a:pt x="1865" y="120000"/>
                  </a:cubicBezTo>
                  <a:cubicBezTo>
                    <a:pt x="777" y="120000"/>
                    <a:pt x="0" y="113750"/>
                    <a:pt x="0" y="105000"/>
                  </a:cubicBezTo>
                  <a:cubicBezTo>
                    <a:pt x="0" y="102500"/>
                    <a:pt x="0" y="100000"/>
                    <a:pt x="310" y="97500"/>
                  </a:cubicBezTo>
                  <a:cubicBezTo>
                    <a:pt x="7461" y="6250"/>
                    <a:pt x="7461" y="6250"/>
                    <a:pt x="7461" y="6250"/>
                  </a:cubicBezTo>
                  <a:cubicBezTo>
                    <a:pt x="7772" y="2500"/>
                    <a:pt x="8393" y="0"/>
                    <a:pt x="9015" y="0"/>
                  </a:cubicBezTo>
                  <a:cubicBezTo>
                    <a:pt x="111139" y="0"/>
                    <a:pt x="111139" y="0"/>
                    <a:pt x="111139" y="0"/>
                  </a:cubicBezTo>
                  <a:cubicBezTo>
                    <a:pt x="111761" y="0"/>
                    <a:pt x="112383" y="2500"/>
                    <a:pt x="112694" y="7500"/>
                  </a:cubicBezTo>
                  <a:cubicBezTo>
                    <a:pt x="119378" y="97500"/>
                    <a:pt x="119378" y="97500"/>
                    <a:pt x="119378" y="97500"/>
                  </a:cubicBezTo>
                  <a:cubicBezTo>
                    <a:pt x="120000" y="105000"/>
                    <a:pt x="119689" y="113750"/>
                    <a:pt x="118756" y="118750"/>
                  </a:cubicBezTo>
                  <a:cubicBezTo>
                    <a:pt x="118445" y="120000"/>
                    <a:pt x="118134" y="120000"/>
                    <a:pt x="117823" y="120000"/>
                  </a:cubicBezTo>
                  <a:close/>
                </a:path>
              </a:pathLst>
            </a:custGeom>
            <a:solidFill>
              <a:srgbClr val="BFBDC0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67"/>
            <p:cNvSpPr/>
            <p:nvPr/>
          </p:nvSpPr>
          <p:spPr>
            <a:xfrm>
              <a:off x="4346475" y="974007"/>
              <a:ext cx="4194900" cy="2559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64" y="0"/>
                  </a:moveTo>
                  <a:cubicBezTo>
                    <a:pt x="2157" y="0"/>
                    <a:pt x="2157" y="0"/>
                    <a:pt x="2157" y="0"/>
                  </a:cubicBezTo>
                  <a:cubicBezTo>
                    <a:pt x="963" y="0"/>
                    <a:pt x="0" y="1618"/>
                    <a:pt x="0" y="3485"/>
                  </a:cubicBezTo>
                  <a:cubicBezTo>
                    <a:pt x="0" y="3485"/>
                    <a:pt x="0" y="118879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18008"/>
                    <a:pt x="119922" y="3485"/>
                    <a:pt x="119922" y="3485"/>
                  </a:cubicBezTo>
                  <a:cubicBezTo>
                    <a:pt x="119922" y="1618"/>
                    <a:pt x="118959" y="0"/>
                    <a:pt x="1177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7"/>
            <p:cNvSpPr/>
            <p:nvPr/>
          </p:nvSpPr>
          <p:spPr>
            <a:xfrm>
              <a:off x="4347879" y="3533698"/>
              <a:ext cx="4194900" cy="41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957" y="120000"/>
                  </a:moveTo>
                  <a:cubicBezTo>
                    <a:pt x="2157" y="120000"/>
                    <a:pt x="2157" y="120000"/>
                    <a:pt x="2157" y="120000"/>
                  </a:cubicBezTo>
                  <a:cubicBezTo>
                    <a:pt x="963" y="120000"/>
                    <a:pt x="0" y="107804"/>
                    <a:pt x="0" y="92682"/>
                  </a:cubicBezTo>
                  <a:cubicBezTo>
                    <a:pt x="0" y="92682"/>
                    <a:pt x="0" y="2926"/>
                    <a:pt x="0" y="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120000" y="1463"/>
                    <a:pt x="120000" y="92682"/>
                    <a:pt x="120000" y="92682"/>
                  </a:cubicBezTo>
                  <a:cubicBezTo>
                    <a:pt x="120000" y="107804"/>
                    <a:pt x="119152" y="120000"/>
                    <a:pt x="117957" y="12000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7"/>
            <p:cNvSpPr/>
            <p:nvPr/>
          </p:nvSpPr>
          <p:spPr>
            <a:xfrm>
              <a:off x="6410441" y="3711977"/>
              <a:ext cx="0" cy="0"/>
            </a:xfrm>
            <a:prstGeom prst="ellipse">
              <a:avLst/>
            </a:prstGeom>
            <a:solidFill>
              <a:srgbClr val="D5D3D7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7"/>
            <p:cNvSpPr/>
            <p:nvPr/>
          </p:nvSpPr>
          <p:spPr>
            <a:xfrm>
              <a:off x="6449595" y="1059312"/>
              <a:ext cx="0" cy="0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</p:spPr>
          <p:txBody>
            <a:bodyPr spcFirstLastPara="1" wrap="square" lIns="91375" tIns="45675" rIns="91375" bIns="456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67"/>
            <p:cNvSpPr/>
            <p:nvPr/>
          </p:nvSpPr>
          <p:spPr>
            <a:xfrm>
              <a:off x="4462057" y="1097605"/>
              <a:ext cx="3944400" cy="2312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64" y="0"/>
                  </a:moveTo>
                  <a:cubicBezTo>
                    <a:pt x="2157" y="0"/>
                    <a:pt x="2157" y="0"/>
                    <a:pt x="2157" y="0"/>
                  </a:cubicBezTo>
                  <a:cubicBezTo>
                    <a:pt x="963" y="0"/>
                    <a:pt x="0" y="1618"/>
                    <a:pt x="0" y="3485"/>
                  </a:cubicBezTo>
                  <a:cubicBezTo>
                    <a:pt x="0" y="3485"/>
                    <a:pt x="0" y="118879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18008"/>
                    <a:pt x="119922" y="3485"/>
                    <a:pt x="119922" y="3485"/>
                  </a:cubicBezTo>
                  <a:cubicBezTo>
                    <a:pt x="119922" y="1618"/>
                    <a:pt x="118959" y="0"/>
                    <a:pt x="117764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55" name="Google Shape;955;p67" descr="Outline-Browsers-Presentatio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75425" y="1228925"/>
              <a:ext cx="3917650" cy="213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6" name="Google Shape;956;p67"/>
            <p:cNvSpPr txBox="1"/>
            <p:nvPr/>
          </p:nvSpPr>
          <p:spPr>
            <a:xfrm>
              <a:off x="5233675" y="1784025"/>
              <a:ext cx="2412300" cy="102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This is your App Demo</a:t>
              </a:r>
              <a:endPara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67" name="Google Shape;967;p67"/>
          <p:cNvSpPr txBox="1"/>
          <p:nvPr/>
        </p:nvSpPr>
        <p:spPr>
          <a:xfrm>
            <a:off x="370625" y="3189185"/>
            <a:ext cx="30825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968" name="Google Shape;968;p6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969" name="Google Shape;969;p6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D9B90AB2-DCC7-43EF-90A8-29636F4AD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589" y="2398452"/>
            <a:ext cx="3082500" cy="7233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D2B013-7DCF-4B71-A764-62415DEBC3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5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Demo chương trình</a:t>
            </a:r>
            <a:endParaRPr b="1" dirty="0"/>
          </a:p>
        </p:txBody>
      </p:sp>
      <p:pic>
        <p:nvPicPr>
          <p:cNvPr id="878" name="Google Shape;878;p65" descr="MacBook-Pro-mockup.png"/>
          <p:cNvPicPr preferRelativeResize="0"/>
          <p:nvPr/>
        </p:nvPicPr>
        <p:blipFill rotWithShape="1">
          <a:blip r:embed="rId3">
            <a:alphaModFix/>
          </a:blip>
          <a:srcRect l="9213" t="5258" r="11156"/>
          <a:stretch/>
        </p:blipFill>
        <p:spPr>
          <a:xfrm>
            <a:off x="-122883" y="1300155"/>
            <a:ext cx="4412944" cy="3150108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p65"/>
          <p:cNvSpPr txBox="1"/>
          <p:nvPr/>
        </p:nvSpPr>
        <p:spPr>
          <a:xfrm>
            <a:off x="5276231" y="4280713"/>
            <a:ext cx="3424409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latin typeface="Muli"/>
                <a:ea typeface="Muli"/>
                <a:cs typeface="Muli"/>
                <a:sym typeface="Muli"/>
              </a:rPr>
              <a:t>Hình ảnh minh họa phát hiện được người đeo khẩu trang</a:t>
            </a:r>
            <a:endParaRPr sz="13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82" name="Google Shape;882;p65"/>
          <p:cNvSpPr txBox="1"/>
          <p:nvPr/>
        </p:nvSpPr>
        <p:spPr>
          <a:xfrm>
            <a:off x="355317" y="4287437"/>
            <a:ext cx="3456543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latin typeface="Muli"/>
                <a:ea typeface="Muli"/>
                <a:cs typeface="Muli"/>
                <a:sym typeface="Muli"/>
              </a:rPr>
              <a:t>Hình ảnh minh họa phát hiện người không đeo khẩu trang</a:t>
            </a:r>
            <a:endParaRPr sz="1300" b="1" dirty="0"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899" name="Google Shape;899;p65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900" name="Google Shape;900;p6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Google Shape;878;p65" descr="MacBook-Pro-mockup.png">
            <a:extLst>
              <a:ext uri="{FF2B5EF4-FFF2-40B4-BE49-F238E27FC236}">
                <a16:creationId xmlns:a16="http://schemas.microsoft.com/office/drawing/2014/main" id="{E954BE08-ECE2-4EE7-8B80-C2A9ECBCFDA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9213" t="5258" r="11156"/>
          <a:stretch/>
        </p:blipFill>
        <p:spPr>
          <a:xfrm>
            <a:off x="4745327" y="1300155"/>
            <a:ext cx="4412944" cy="3150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2A890D2-330C-4EDC-95A1-DE6F547EF742}"/>
              </a:ext>
            </a:extLst>
          </p:cNvPr>
          <p:cNvPicPr/>
          <p:nvPr/>
        </p:nvPicPr>
        <p:blipFill rotWithShape="1">
          <a:blip r:embed="rId4"/>
          <a:srcRect l="18846" t="11168" r="26410" b="29800"/>
          <a:stretch/>
        </p:blipFill>
        <p:spPr bwMode="auto">
          <a:xfrm>
            <a:off x="541020" y="1685512"/>
            <a:ext cx="3200400" cy="20868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1BA464D-1E4A-4968-BFCB-E9573B9FF346}"/>
              </a:ext>
            </a:extLst>
          </p:cNvPr>
          <p:cNvPicPr/>
          <p:nvPr/>
        </p:nvPicPr>
        <p:blipFill rotWithShape="1">
          <a:blip r:embed="rId5"/>
          <a:srcRect l="23589" t="13447" r="25641" b="27294"/>
          <a:stretch/>
        </p:blipFill>
        <p:spPr bwMode="auto">
          <a:xfrm>
            <a:off x="5387340" y="1685512"/>
            <a:ext cx="3215640" cy="21228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6EC42C-06D2-488A-92F1-4E8F4337D9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" grpId="0"/>
      <p:bldP spid="88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56"/>
          <p:cNvGrpSpPr/>
          <p:nvPr/>
        </p:nvGrpSpPr>
        <p:grpSpPr>
          <a:xfrm>
            <a:off x="408590" y="2546863"/>
            <a:ext cx="8425349" cy="1409725"/>
            <a:chOff x="512851" y="2652925"/>
            <a:chExt cx="8425349" cy="1409725"/>
          </a:xfrm>
        </p:grpSpPr>
        <p:sp>
          <p:nvSpPr>
            <p:cNvPr id="576" name="Google Shape;576;p56"/>
            <p:cNvSpPr/>
            <p:nvPr/>
          </p:nvSpPr>
          <p:spPr>
            <a:xfrm rot="-5400000">
              <a:off x="787388" y="2388475"/>
              <a:ext cx="1389525" cy="1938600"/>
            </a:xfrm>
            <a:prstGeom prst="flowChartOffpageConnector">
              <a:avLst/>
            </a:pr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56"/>
            <p:cNvSpPr/>
            <p:nvPr/>
          </p:nvSpPr>
          <p:spPr>
            <a:xfrm>
              <a:off x="6976049" y="2657700"/>
              <a:ext cx="1962150" cy="1400175"/>
            </a:xfrm>
            <a:custGeom>
              <a:avLst/>
              <a:gdLst/>
              <a:ahLst/>
              <a:cxnLst/>
              <a:rect l="l" t="t" r="r" b="b"/>
              <a:pathLst>
                <a:path w="78486" h="56007" extrusionOk="0">
                  <a:moveTo>
                    <a:pt x="0" y="56007"/>
                  </a:moveTo>
                  <a:lnTo>
                    <a:pt x="16383" y="27813"/>
                  </a:lnTo>
                  <a:lnTo>
                    <a:pt x="762" y="0"/>
                  </a:lnTo>
                  <a:lnTo>
                    <a:pt x="78486" y="0"/>
                  </a:lnTo>
                  <a:lnTo>
                    <a:pt x="78486" y="56007"/>
                  </a:ln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</p:sp>
        <p:sp>
          <p:nvSpPr>
            <p:cNvPr id="578" name="Google Shape;578;p56"/>
            <p:cNvSpPr/>
            <p:nvPr/>
          </p:nvSpPr>
          <p:spPr>
            <a:xfrm>
              <a:off x="2451449" y="2652925"/>
              <a:ext cx="2253550" cy="1409725"/>
            </a:xfrm>
            <a:custGeom>
              <a:avLst/>
              <a:gdLst/>
              <a:ahLst/>
              <a:cxnLst/>
              <a:rect l="l" t="t" r="r" b="b"/>
              <a:pathLst>
                <a:path w="90142" h="56389" extrusionOk="0">
                  <a:moveTo>
                    <a:pt x="0" y="0"/>
                  </a:moveTo>
                  <a:lnTo>
                    <a:pt x="73914" y="0"/>
                  </a:lnTo>
                  <a:lnTo>
                    <a:pt x="90142" y="28107"/>
                  </a:lnTo>
                  <a:lnTo>
                    <a:pt x="73813" y="56389"/>
                  </a:lnTo>
                  <a:lnTo>
                    <a:pt x="0" y="56389"/>
                  </a:lnTo>
                  <a:lnTo>
                    <a:pt x="16140" y="28434"/>
                  </a:ln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</p:sp>
        <p:sp>
          <p:nvSpPr>
            <p:cNvPr id="579" name="Google Shape;579;p56"/>
            <p:cNvSpPr/>
            <p:nvPr/>
          </p:nvSpPr>
          <p:spPr>
            <a:xfrm>
              <a:off x="4705000" y="2652925"/>
              <a:ext cx="2253550" cy="1409725"/>
            </a:xfrm>
            <a:custGeom>
              <a:avLst/>
              <a:gdLst/>
              <a:ahLst/>
              <a:cxnLst/>
              <a:rect l="l" t="t" r="r" b="b"/>
              <a:pathLst>
                <a:path w="90142" h="56389" extrusionOk="0">
                  <a:moveTo>
                    <a:pt x="0" y="0"/>
                  </a:moveTo>
                  <a:lnTo>
                    <a:pt x="73914" y="0"/>
                  </a:lnTo>
                  <a:lnTo>
                    <a:pt x="90142" y="28107"/>
                  </a:lnTo>
                  <a:lnTo>
                    <a:pt x="73813" y="56389"/>
                  </a:lnTo>
                  <a:lnTo>
                    <a:pt x="0" y="56389"/>
                  </a:lnTo>
                  <a:lnTo>
                    <a:pt x="16140" y="28434"/>
                  </a:ln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</p:sp>
      </p:grpSp>
      <p:sp>
        <p:nvSpPr>
          <p:cNvPr id="580" name="Google Shape;580;p56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Nội dung nghiên cứu và tiến độ thực hiện </a:t>
            </a:r>
            <a:endParaRPr b="1" dirty="0"/>
          </a:p>
        </p:txBody>
      </p:sp>
      <p:sp>
        <p:nvSpPr>
          <p:cNvPr id="581" name="Google Shape;581;p56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82" name="Google Shape;582;p56"/>
          <p:cNvSpPr/>
          <p:nvPr/>
        </p:nvSpPr>
        <p:spPr>
          <a:xfrm rot="-5400000">
            <a:off x="634988" y="2236075"/>
            <a:ext cx="1389525" cy="1938600"/>
          </a:xfrm>
          <a:prstGeom prst="flowChartOffpageConnector">
            <a:avLst/>
          </a:prstGeom>
          <a:solidFill>
            <a:srgbClr val="5E85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56"/>
          <p:cNvSpPr/>
          <p:nvPr/>
        </p:nvSpPr>
        <p:spPr>
          <a:xfrm>
            <a:off x="6823649" y="2505300"/>
            <a:ext cx="1962150" cy="1400175"/>
          </a:xfrm>
          <a:custGeom>
            <a:avLst/>
            <a:gdLst/>
            <a:ahLst/>
            <a:cxnLst/>
            <a:rect l="l" t="t" r="r" b="b"/>
            <a:pathLst>
              <a:path w="78486" h="56007" extrusionOk="0">
                <a:moveTo>
                  <a:pt x="0" y="56007"/>
                </a:moveTo>
                <a:lnTo>
                  <a:pt x="16383" y="27813"/>
                </a:lnTo>
                <a:lnTo>
                  <a:pt x="762" y="0"/>
                </a:lnTo>
                <a:lnTo>
                  <a:pt x="78486" y="0"/>
                </a:lnTo>
                <a:lnTo>
                  <a:pt x="78486" y="56007"/>
                </a:lnTo>
                <a:close/>
              </a:path>
            </a:pathLst>
          </a:custGeom>
          <a:solidFill>
            <a:srgbClr val="415C80"/>
          </a:solidFill>
          <a:ln>
            <a:noFill/>
          </a:ln>
        </p:spPr>
      </p:sp>
      <p:sp>
        <p:nvSpPr>
          <p:cNvPr id="584" name="Google Shape;584;p56"/>
          <p:cNvSpPr/>
          <p:nvPr/>
        </p:nvSpPr>
        <p:spPr>
          <a:xfrm>
            <a:off x="2299049" y="2500525"/>
            <a:ext cx="2253550" cy="1409725"/>
          </a:xfrm>
          <a:custGeom>
            <a:avLst/>
            <a:gdLst/>
            <a:ahLst/>
            <a:cxnLst/>
            <a:rect l="l" t="t" r="r" b="b"/>
            <a:pathLst>
              <a:path w="90142" h="56389" extrusionOk="0">
                <a:moveTo>
                  <a:pt x="0" y="0"/>
                </a:moveTo>
                <a:lnTo>
                  <a:pt x="73914" y="0"/>
                </a:lnTo>
                <a:lnTo>
                  <a:pt x="90142" y="28107"/>
                </a:lnTo>
                <a:lnTo>
                  <a:pt x="73813" y="56389"/>
                </a:lnTo>
                <a:lnTo>
                  <a:pt x="0" y="56389"/>
                </a:lnTo>
                <a:lnTo>
                  <a:pt x="16140" y="28434"/>
                </a:lnTo>
                <a:close/>
              </a:path>
            </a:pathLst>
          </a:custGeom>
          <a:solidFill>
            <a:srgbClr val="415C80"/>
          </a:solidFill>
          <a:ln>
            <a:noFill/>
          </a:ln>
        </p:spPr>
      </p:sp>
      <p:sp>
        <p:nvSpPr>
          <p:cNvPr id="585" name="Google Shape;585;p56"/>
          <p:cNvSpPr/>
          <p:nvPr/>
        </p:nvSpPr>
        <p:spPr>
          <a:xfrm>
            <a:off x="4552600" y="2500525"/>
            <a:ext cx="2253550" cy="1409725"/>
          </a:xfrm>
          <a:custGeom>
            <a:avLst/>
            <a:gdLst/>
            <a:ahLst/>
            <a:cxnLst/>
            <a:rect l="l" t="t" r="r" b="b"/>
            <a:pathLst>
              <a:path w="90142" h="56389" extrusionOk="0">
                <a:moveTo>
                  <a:pt x="0" y="0"/>
                </a:moveTo>
                <a:lnTo>
                  <a:pt x="73914" y="0"/>
                </a:lnTo>
                <a:lnTo>
                  <a:pt x="90142" y="28107"/>
                </a:lnTo>
                <a:lnTo>
                  <a:pt x="73813" y="56389"/>
                </a:lnTo>
                <a:lnTo>
                  <a:pt x="0" y="56389"/>
                </a:lnTo>
                <a:lnTo>
                  <a:pt x="16140" y="28434"/>
                </a:lnTo>
                <a:close/>
              </a:path>
            </a:pathLst>
          </a:custGeom>
          <a:solidFill>
            <a:srgbClr val="5E85B9"/>
          </a:solidFill>
          <a:ln>
            <a:noFill/>
          </a:ln>
        </p:spPr>
      </p:sp>
      <p:sp>
        <p:nvSpPr>
          <p:cNvPr id="587" name="Google Shape;587;p56"/>
          <p:cNvSpPr txBox="1"/>
          <p:nvPr/>
        </p:nvSpPr>
        <p:spPr>
          <a:xfrm>
            <a:off x="360450" y="1791413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Thu thập tài liều, phân tích, đánh giá và xây dựng đề tài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95" name="Google Shape;595;p56"/>
          <p:cNvSpPr txBox="1"/>
          <p:nvPr/>
        </p:nvSpPr>
        <p:spPr>
          <a:xfrm>
            <a:off x="567750" y="2922725"/>
            <a:ext cx="12656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3/2021-5/2021</a:t>
            </a:r>
            <a:endParaRPr sz="2400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96" name="Google Shape;596;p56"/>
          <p:cNvSpPr txBox="1"/>
          <p:nvPr/>
        </p:nvSpPr>
        <p:spPr>
          <a:xfrm>
            <a:off x="2824976" y="2922725"/>
            <a:ext cx="126733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3/2021– 4/2021</a:t>
            </a:r>
            <a:endParaRPr sz="2400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97" name="Google Shape;597;p56"/>
          <p:cNvSpPr txBox="1"/>
          <p:nvPr/>
        </p:nvSpPr>
        <p:spPr>
          <a:xfrm>
            <a:off x="5030385" y="2922725"/>
            <a:ext cx="12673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5/2021 – 2/2022</a:t>
            </a:r>
            <a:endParaRPr sz="2400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98" name="Google Shape;598;p56"/>
          <p:cNvSpPr txBox="1"/>
          <p:nvPr/>
        </p:nvSpPr>
        <p:spPr>
          <a:xfrm>
            <a:off x="7430625" y="2922725"/>
            <a:ext cx="130478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2/2022 – 3/2022</a:t>
            </a:r>
            <a:endParaRPr sz="2400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602" name="Google Shape;602;p56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603" name="Google Shape;603;p56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6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6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587;p56">
            <a:extLst>
              <a:ext uri="{FF2B5EF4-FFF2-40B4-BE49-F238E27FC236}">
                <a16:creationId xmlns:a16="http://schemas.microsoft.com/office/drawing/2014/main" id="{BE9EBF7D-871E-46D0-840A-29EA90E9DBFE}"/>
              </a:ext>
            </a:extLst>
          </p:cNvPr>
          <p:cNvSpPr txBox="1"/>
          <p:nvPr/>
        </p:nvSpPr>
        <p:spPr>
          <a:xfrm>
            <a:off x="2421989" y="1768280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Tìm hiểu các phương pháp về tiền xử lý dữ liệu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4" name="Google Shape;587;p56">
            <a:extLst>
              <a:ext uri="{FF2B5EF4-FFF2-40B4-BE49-F238E27FC236}">
                <a16:creationId xmlns:a16="http://schemas.microsoft.com/office/drawing/2014/main" id="{B743FFDA-FE09-4D25-A4C6-4B9960109825}"/>
              </a:ext>
            </a:extLst>
          </p:cNvPr>
          <p:cNvSpPr txBox="1"/>
          <p:nvPr/>
        </p:nvSpPr>
        <p:spPr>
          <a:xfrm>
            <a:off x="4860225" y="1764475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Xây dựng, đánh giá và chọn mô hình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5" name="Google Shape;587;p56">
            <a:extLst>
              <a:ext uri="{FF2B5EF4-FFF2-40B4-BE49-F238E27FC236}">
                <a16:creationId xmlns:a16="http://schemas.microsoft.com/office/drawing/2014/main" id="{9385C908-35BB-45F9-9317-AA7417DD3501}"/>
              </a:ext>
            </a:extLst>
          </p:cNvPr>
          <p:cNvSpPr txBox="1"/>
          <p:nvPr/>
        </p:nvSpPr>
        <p:spPr>
          <a:xfrm>
            <a:off x="7142010" y="1831625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Viết báo cáo tổng kết đề tài, đánh giá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6" name="Google Shape;587;p56">
            <a:extLst>
              <a:ext uri="{FF2B5EF4-FFF2-40B4-BE49-F238E27FC236}">
                <a16:creationId xmlns:a16="http://schemas.microsoft.com/office/drawing/2014/main" id="{D008ECEB-BA82-4AC4-BFE5-726FE94B4E7D}"/>
              </a:ext>
            </a:extLst>
          </p:cNvPr>
          <p:cNvSpPr txBox="1"/>
          <p:nvPr/>
        </p:nvSpPr>
        <p:spPr>
          <a:xfrm>
            <a:off x="360450" y="3966651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Báo cáo tổng quan về đề tài nghiên cứu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7" name="Google Shape;587;p56">
            <a:extLst>
              <a:ext uri="{FF2B5EF4-FFF2-40B4-BE49-F238E27FC236}">
                <a16:creationId xmlns:a16="http://schemas.microsoft.com/office/drawing/2014/main" id="{487BD522-025F-4DC0-AB51-B963B8BEFA71}"/>
              </a:ext>
            </a:extLst>
          </p:cNvPr>
          <p:cNvSpPr txBox="1"/>
          <p:nvPr/>
        </p:nvSpPr>
        <p:spPr>
          <a:xfrm>
            <a:off x="2421989" y="3966651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Báo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các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phương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pháp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tiền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xử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lý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dữ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liệu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 -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cách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sử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dụng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các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thư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viện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sẵn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có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8" name="Google Shape;587;p56">
            <a:extLst>
              <a:ext uri="{FF2B5EF4-FFF2-40B4-BE49-F238E27FC236}">
                <a16:creationId xmlns:a16="http://schemas.microsoft.com/office/drawing/2014/main" id="{45FD94EF-B5EE-4551-862B-EB9E9AD0C4CE}"/>
              </a:ext>
            </a:extLst>
          </p:cNvPr>
          <p:cNvSpPr txBox="1"/>
          <p:nvPr/>
        </p:nvSpPr>
        <p:spPr>
          <a:xfrm>
            <a:off x="4679550" y="3955100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Báo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đánh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giá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tối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ưu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và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nhược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điểm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của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mô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hình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9" name="Google Shape;587;p56">
            <a:extLst>
              <a:ext uri="{FF2B5EF4-FFF2-40B4-BE49-F238E27FC236}">
                <a16:creationId xmlns:a16="http://schemas.microsoft.com/office/drawing/2014/main" id="{59582F3F-02F5-4CC5-B777-CDBF173D41D5}"/>
              </a:ext>
            </a:extLst>
          </p:cNvPr>
          <p:cNvSpPr txBox="1"/>
          <p:nvPr/>
        </p:nvSpPr>
        <p:spPr>
          <a:xfrm>
            <a:off x="7142010" y="3925133"/>
            <a:ext cx="16383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Bản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báo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cáo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tổng</a:t>
            </a:r>
            <a:r>
              <a:rPr lang="en-US" sz="1200" dirty="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sz="1200" dirty="0" err="1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kết</a:t>
            </a:r>
            <a:endParaRPr sz="1200" dirty="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D9C8F6-8C7C-460E-9972-6E8BF28F74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2" grpId="0" animBg="1"/>
      <p:bldP spid="587" grpId="0"/>
      <p:bldP spid="595" grpId="0"/>
      <p:bldP spid="596" grpId="0"/>
      <p:bldP spid="597" grpId="0"/>
      <p:bldP spid="598" grpId="0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r>
              <a:rPr lang="en-US" b="1" dirty="0"/>
              <a:t>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endParaRPr b="1" dirty="0"/>
          </a:p>
        </p:txBody>
      </p:sp>
      <p:sp>
        <p:nvSpPr>
          <p:cNvPr id="611" name="Google Shape;611;p57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Muli"/>
                <a:ea typeface="Muli"/>
                <a:cs typeface="Muli"/>
                <a:sym typeface="Muli"/>
              </a:rPr>
              <a:t>Tổng kinh phí: 18.000.000 đồng (Mười tám triệu đồng)</a:t>
            </a:r>
            <a:endParaRPr dirty="0"/>
          </a:p>
        </p:txBody>
      </p:sp>
      <p:grpSp>
        <p:nvGrpSpPr>
          <p:cNvPr id="613" name="Google Shape;613;p5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614" name="Google Shape;614;p5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50695A-39DD-4BC9-B830-29CF681B5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424179"/>
              </p:ext>
            </p:extLst>
          </p:nvPr>
        </p:nvGraphicFramePr>
        <p:xfrm>
          <a:off x="311150" y="1335125"/>
          <a:ext cx="8519333" cy="828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392916">
                  <a:extLst>
                    <a:ext uri="{9D8B030D-6E8A-4147-A177-3AD203B41FA5}">
                      <a16:colId xmlns:a16="http://schemas.microsoft.com/office/drawing/2014/main" val="4036781578"/>
                    </a:ext>
                  </a:extLst>
                </a:gridCol>
                <a:gridCol w="3126417">
                  <a:extLst>
                    <a:ext uri="{9D8B030D-6E8A-4147-A177-3AD203B41FA5}">
                      <a16:colId xmlns:a16="http://schemas.microsoft.com/office/drawing/2014/main" val="3395527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Chi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văn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phòng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phẩm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, in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ấn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,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dịch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tài</a:t>
                      </a: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liệu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92.000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57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Chi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công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lao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động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của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cán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bộ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kỹ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tham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gia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trực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tiếp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tham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gia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tài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17.908.000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44054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B138D97-3464-4B8F-8470-623F86FC2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085484"/>
              </p:ext>
            </p:extLst>
          </p:nvPr>
        </p:nvGraphicFramePr>
        <p:xfrm>
          <a:off x="311151" y="2189080"/>
          <a:ext cx="8519332" cy="290270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0557">
                  <a:extLst>
                    <a:ext uri="{9D8B030D-6E8A-4147-A177-3AD203B41FA5}">
                      <a16:colId xmlns:a16="http://schemas.microsoft.com/office/drawing/2014/main" val="340577249"/>
                    </a:ext>
                  </a:extLst>
                </a:gridCol>
                <a:gridCol w="2509221">
                  <a:extLst>
                    <a:ext uri="{9D8B030D-6E8A-4147-A177-3AD203B41FA5}">
                      <a16:colId xmlns:a16="http://schemas.microsoft.com/office/drawing/2014/main" val="533914277"/>
                    </a:ext>
                  </a:extLst>
                </a:gridCol>
                <a:gridCol w="1555117">
                  <a:extLst>
                    <a:ext uri="{9D8B030D-6E8A-4147-A177-3AD203B41FA5}">
                      <a16:colId xmlns:a16="http://schemas.microsoft.com/office/drawing/2014/main" val="3256496754"/>
                    </a:ext>
                  </a:extLst>
                </a:gridCol>
                <a:gridCol w="1089332">
                  <a:extLst>
                    <a:ext uri="{9D8B030D-6E8A-4147-A177-3AD203B41FA5}">
                      <a16:colId xmlns:a16="http://schemas.microsoft.com/office/drawing/2014/main" val="2190360425"/>
                    </a:ext>
                  </a:extLst>
                </a:gridCol>
                <a:gridCol w="691161">
                  <a:extLst>
                    <a:ext uri="{9D8B030D-6E8A-4147-A177-3AD203B41FA5}">
                      <a16:colId xmlns:a16="http://schemas.microsoft.com/office/drawing/2014/main" val="2304734103"/>
                    </a:ext>
                  </a:extLst>
                </a:gridCol>
                <a:gridCol w="703501">
                  <a:extLst>
                    <a:ext uri="{9D8B030D-6E8A-4147-A177-3AD203B41FA5}">
                      <a16:colId xmlns:a16="http://schemas.microsoft.com/office/drawing/2014/main" val="3508775163"/>
                    </a:ext>
                  </a:extLst>
                </a:gridCol>
                <a:gridCol w="378320">
                  <a:extLst>
                    <a:ext uri="{9D8B030D-6E8A-4147-A177-3AD203B41FA5}">
                      <a16:colId xmlns:a16="http://schemas.microsoft.com/office/drawing/2014/main" val="1462009163"/>
                    </a:ext>
                  </a:extLst>
                </a:gridCol>
                <a:gridCol w="1262123">
                  <a:extLst>
                    <a:ext uri="{9D8B030D-6E8A-4147-A177-3AD203B41FA5}">
                      <a16:colId xmlns:a16="http://schemas.microsoft.com/office/drawing/2014/main" val="2444579410"/>
                    </a:ext>
                  </a:extLst>
                </a:gridCol>
              </a:tblGrid>
              <a:tr h="507548">
                <a:tc gridSpan="8"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Nội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dung 1: Thu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thập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tài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liệu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,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phân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tích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,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đánh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giá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và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xây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dựng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báo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cáo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tổng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quan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về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hiện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trạng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của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tài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nghiên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cứu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820712"/>
                  </a:ext>
                </a:extLst>
              </a:tr>
              <a:tr h="580055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Nội dung lao động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Dự kiến kết quả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Người thực hiện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Số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ngày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công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Lương cơ bản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Hệ số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Tổng số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4153979"/>
                  </a:ext>
                </a:extLst>
              </a:tr>
              <a:tr h="9184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Tìm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hiểu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tổng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quan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về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các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phần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mềm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hỗ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trợ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phân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tích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số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liệu</a:t>
                      </a:r>
                      <a:endParaRPr 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Báo cáo tổng quan</a:t>
                      </a:r>
                    </a:p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Nguyễn Trung Nguyên – Chủ nhiệm đề 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/>
                        <a:t>3.872.000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251722"/>
                  </a:ext>
                </a:extLst>
              </a:tr>
              <a:tr h="749237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Tìm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hiểu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tổng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quan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về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hệ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thống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khuyến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nghị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Đinh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Trọng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Đạt</a:t>
                      </a:r>
                      <a:r>
                        <a:rPr lang="en-US" sz="1200" dirty="0"/>
                        <a:t> – </a:t>
                      </a:r>
                      <a:r>
                        <a:rPr lang="en-US" sz="1200" dirty="0" err="1"/>
                        <a:t>Thành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3.872.000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237740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4D9D0-18ED-40AB-8B1D-0A7BA6B0EA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r>
              <a:rPr lang="en-US" b="1" dirty="0"/>
              <a:t>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endParaRPr b="1" dirty="0"/>
          </a:p>
        </p:txBody>
      </p:sp>
      <p:grpSp>
        <p:nvGrpSpPr>
          <p:cNvPr id="613" name="Google Shape;613;p5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614" name="Google Shape;614;p5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275374-5A94-46BE-8EB4-216D9D9CE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374123"/>
              </p:ext>
            </p:extLst>
          </p:nvPr>
        </p:nvGraphicFramePr>
        <p:xfrm>
          <a:off x="250965" y="1553471"/>
          <a:ext cx="8702255" cy="312677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7654">
                  <a:extLst>
                    <a:ext uri="{9D8B030D-6E8A-4147-A177-3AD203B41FA5}">
                      <a16:colId xmlns:a16="http://schemas.microsoft.com/office/drawing/2014/main" val="3872012215"/>
                    </a:ext>
                  </a:extLst>
                </a:gridCol>
                <a:gridCol w="2563097">
                  <a:extLst>
                    <a:ext uri="{9D8B030D-6E8A-4147-A177-3AD203B41FA5}">
                      <a16:colId xmlns:a16="http://schemas.microsoft.com/office/drawing/2014/main" val="1804160940"/>
                    </a:ext>
                  </a:extLst>
                </a:gridCol>
                <a:gridCol w="1588506">
                  <a:extLst>
                    <a:ext uri="{9D8B030D-6E8A-4147-A177-3AD203B41FA5}">
                      <a16:colId xmlns:a16="http://schemas.microsoft.com/office/drawing/2014/main" val="2316602353"/>
                    </a:ext>
                  </a:extLst>
                </a:gridCol>
                <a:gridCol w="1112723">
                  <a:extLst>
                    <a:ext uri="{9D8B030D-6E8A-4147-A177-3AD203B41FA5}">
                      <a16:colId xmlns:a16="http://schemas.microsoft.com/office/drawing/2014/main" val="1039973283"/>
                    </a:ext>
                  </a:extLst>
                </a:gridCol>
                <a:gridCol w="706003">
                  <a:extLst>
                    <a:ext uri="{9D8B030D-6E8A-4147-A177-3AD203B41FA5}">
                      <a16:colId xmlns:a16="http://schemas.microsoft.com/office/drawing/2014/main" val="2373013093"/>
                    </a:ext>
                  </a:extLst>
                </a:gridCol>
                <a:gridCol w="718607">
                  <a:extLst>
                    <a:ext uri="{9D8B030D-6E8A-4147-A177-3AD203B41FA5}">
                      <a16:colId xmlns:a16="http://schemas.microsoft.com/office/drawing/2014/main" val="931007149"/>
                    </a:ext>
                  </a:extLst>
                </a:gridCol>
                <a:gridCol w="386443">
                  <a:extLst>
                    <a:ext uri="{9D8B030D-6E8A-4147-A177-3AD203B41FA5}">
                      <a16:colId xmlns:a16="http://schemas.microsoft.com/office/drawing/2014/main" val="1080319351"/>
                    </a:ext>
                  </a:extLst>
                </a:gridCol>
                <a:gridCol w="1289222">
                  <a:extLst>
                    <a:ext uri="{9D8B030D-6E8A-4147-A177-3AD203B41FA5}">
                      <a16:colId xmlns:a16="http://schemas.microsoft.com/office/drawing/2014/main" val="341882809"/>
                    </a:ext>
                  </a:extLst>
                </a:gridCol>
              </a:tblGrid>
              <a:tr h="491523">
                <a:tc gridSpan="8"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Nội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dung 2: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Tìm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hiểu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các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phương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pháp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về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tiền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xử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lý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dữ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liệu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,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các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kỹ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khai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thác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dữ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liệu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và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học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máy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…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686036"/>
                  </a:ext>
                </a:extLst>
              </a:tr>
              <a:tr h="562757">
                <a:tc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Nội</a:t>
                      </a:r>
                      <a:r>
                        <a:rPr lang="en-US" sz="1200" dirty="0"/>
                        <a:t> dung lao </a:t>
                      </a:r>
                      <a:r>
                        <a:rPr lang="en-US" sz="1200" dirty="0" err="1"/>
                        <a:t>động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Dự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kiến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kết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quả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Người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thực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hiện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Số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ngày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công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Lương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cơ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bản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Hệ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Tổng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1705929"/>
                  </a:ext>
                </a:extLst>
              </a:tr>
              <a:tr h="1055169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Tìm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hiểu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các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pháp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tiền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xử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lý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dữ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liệu</a:t>
                      </a:r>
                      <a:endParaRPr 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Báo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cáo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tổng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quan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về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dịch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tự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động</a:t>
                      </a:r>
                      <a:endParaRPr lang="en-US" sz="1200" b="0" u="none" strike="noStrike" cap="none" dirty="0">
                        <a:solidFill>
                          <a:schemeClr val="dk1"/>
                        </a:solidFill>
                        <a:effectLst/>
                        <a:sym typeface="Arial"/>
                      </a:endParaRPr>
                    </a:p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Nguyễn</a:t>
                      </a:r>
                      <a:r>
                        <a:rPr lang="en-US" sz="1200" dirty="0"/>
                        <a:t> Trung Nguyên – </a:t>
                      </a:r>
                      <a:r>
                        <a:rPr lang="en-US" sz="1200" dirty="0" err="1"/>
                        <a:t>Chủ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nhiệm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2.904.000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84213"/>
                  </a:ext>
                </a:extLst>
              </a:tr>
              <a:tr h="94000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Tìm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hiểu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các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pháp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khai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thác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dữ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liệu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và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học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máy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Đinh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Trọng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Đạt</a:t>
                      </a:r>
                      <a:r>
                        <a:rPr lang="en-US" sz="1200" dirty="0"/>
                        <a:t> – </a:t>
                      </a:r>
                      <a:r>
                        <a:rPr lang="en-US" sz="1200" dirty="0" err="1"/>
                        <a:t>Thành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1.573.000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9921995"/>
                  </a:ext>
                </a:extLst>
              </a:tr>
            </a:tbl>
          </a:graphicData>
        </a:graphic>
      </p:graphicFrame>
      <p:sp>
        <p:nvSpPr>
          <p:cNvPr id="6" name="Subtitle 5">
            <a:extLst>
              <a:ext uri="{FF2B5EF4-FFF2-40B4-BE49-F238E27FC236}">
                <a16:creationId xmlns:a16="http://schemas.microsoft.com/office/drawing/2014/main" id="{222A9449-2E03-487E-9690-CF9AB570EB6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F63092-003F-49AB-A1C1-AC3B5820BD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152058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r>
              <a:rPr lang="en-US" b="1" dirty="0"/>
              <a:t>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endParaRPr b="1" dirty="0"/>
          </a:p>
        </p:txBody>
      </p:sp>
      <p:grpSp>
        <p:nvGrpSpPr>
          <p:cNvPr id="613" name="Google Shape;613;p5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614" name="Google Shape;614;p5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222A9449-2E03-487E-9690-CF9AB570EB6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Table 7">
            <a:extLst>
              <a:ext uri="{FF2B5EF4-FFF2-40B4-BE49-F238E27FC236}">
                <a16:creationId xmlns:a16="http://schemas.microsoft.com/office/drawing/2014/main" id="{C38D64B2-E569-43FF-B63C-832CC834C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059525"/>
              </p:ext>
            </p:extLst>
          </p:nvPr>
        </p:nvGraphicFramePr>
        <p:xfrm>
          <a:off x="274321" y="1680950"/>
          <a:ext cx="8666824" cy="3017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6279">
                  <a:extLst>
                    <a:ext uri="{9D8B030D-6E8A-4147-A177-3AD203B41FA5}">
                      <a16:colId xmlns:a16="http://schemas.microsoft.com/office/drawing/2014/main" val="289735198"/>
                    </a:ext>
                  </a:extLst>
                </a:gridCol>
                <a:gridCol w="2552662">
                  <a:extLst>
                    <a:ext uri="{9D8B030D-6E8A-4147-A177-3AD203B41FA5}">
                      <a16:colId xmlns:a16="http://schemas.microsoft.com/office/drawing/2014/main" val="1282189361"/>
                    </a:ext>
                  </a:extLst>
                </a:gridCol>
                <a:gridCol w="1389792">
                  <a:extLst>
                    <a:ext uri="{9D8B030D-6E8A-4147-A177-3AD203B41FA5}">
                      <a16:colId xmlns:a16="http://schemas.microsoft.com/office/drawing/2014/main" val="3088010279"/>
                    </a:ext>
                  </a:extLst>
                </a:gridCol>
                <a:gridCol w="1300439">
                  <a:extLst>
                    <a:ext uri="{9D8B030D-6E8A-4147-A177-3AD203B41FA5}">
                      <a16:colId xmlns:a16="http://schemas.microsoft.com/office/drawing/2014/main" val="1099873975"/>
                    </a:ext>
                  </a:extLst>
                </a:gridCol>
                <a:gridCol w="703128">
                  <a:extLst>
                    <a:ext uri="{9D8B030D-6E8A-4147-A177-3AD203B41FA5}">
                      <a16:colId xmlns:a16="http://schemas.microsoft.com/office/drawing/2014/main" val="4144504606"/>
                    </a:ext>
                  </a:extLst>
                </a:gridCol>
                <a:gridCol w="715681">
                  <a:extLst>
                    <a:ext uri="{9D8B030D-6E8A-4147-A177-3AD203B41FA5}">
                      <a16:colId xmlns:a16="http://schemas.microsoft.com/office/drawing/2014/main" val="3831910509"/>
                    </a:ext>
                  </a:extLst>
                </a:gridCol>
                <a:gridCol w="384869">
                  <a:extLst>
                    <a:ext uri="{9D8B030D-6E8A-4147-A177-3AD203B41FA5}">
                      <a16:colId xmlns:a16="http://schemas.microsoft.com/office/drawing/2014/main" val="4045587385"/>
                    </a:ext>
                  </a:extLst>
                </a:gridCol>
                <a:gridCol w="1283974">
                  <a:extLst>
                    <a:ext uri="{9D8B030D-6E8A-4147-A177-3AD203B41FA5}">
                      <a16:colId xmlns:a16="http://schemas.microsoft.com/office/drawing/2014/main" val="1765489421"/>
                    </a:ext>
                  </a:extLst>
                </a:gridCol>
              </a:tblGrid>
              <a:tr h="271612">
                <a:tc gridSpan="8"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Nội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dung 3: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xuất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toán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thực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hiện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tài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khả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thi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và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hiệu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quả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987"/>
                  </a:ext>
                </a:extLst>
              </a:tr>
              <a:tr h="310975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Nội</a:t>
                      </a:r>
                      <a:r>
                        <a:rPr lang="en-US" sz="1200" dirty="0"/>
                        <a:t> dung lao </a:t>
                      </a:r>
                      <a:r>
                        <a:rPr lang="en-US" sz="1200" dirty="0" err="1"/>
                        <a:t>động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Dự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kiến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kết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quả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Người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thực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hiện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Số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ngày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công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Lương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cơ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bản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Hệ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Tổng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4371487"/>
                  </a:ext>
                </a:extLst>
              </a:tr>
              <a:tr h="35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xuất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toán</a:t>
                      </a:r>
                      <a:endParaRPr lang="en-US" sz="1200" dirty="0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toán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thực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hiện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tài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err="1"/>
                        <a:t>Đinh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Trọng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Đạt</a:t>
                      </a:r>
                      <a:r>
                        <a:rPr lang="en-US" sz="1200" dirty="0"/>
                        <a:t> – </a:t>
                      </a:r>
                      <a:r>
                        <a:rPr lang="en-US" sz="1200" dirty="0" err="1"/>
                        <a:t>Thành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endParaRPr lang="en-US" sz="1200" dirty="0"/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605.000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443170"/>
                  </a:ext>
                </a:extLst>
              </a:tr>
              <a:tr h="390862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Thảo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luận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để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chọn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toán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Mai Thanh Lâm – Thành viên đề tài 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1.21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605.000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028753"/>
                  </a:ext>
                </a:extLst>
              </a:tr>
              <a:tr h="542139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Thảo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luận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để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chọn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thuật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toán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Nguyễn Trung Nguyên – Chủ nhiệm đề 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1.21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2.178.000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395532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A10CC-6D2C-477C-ACA1-07E4EDD96B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3180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r>
              <a:rPr lang="en-US" b="1" dirty="0"/>
              <a:t>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kinh</a:t>
            </a:r>
            <a:r>
              <a:rPr lang="en-US" b="1" dirty="0"/>
              <a:t> </a:t>
            </a:r>
            <a:r>
              <a:rPr lang="en-US" b="1" dirty="0" err="1"/>
              <a:t>phí</a:t>
            </a:r>
            <a:endParaRPr b="1" dirty="0"/>
          </a:p>
        </p:txBody>
      </p:sp>
      <p:grpSp>
        <p:nvGrpSpPr>
          <p:cNvPr id="613" name="Google Shape;613;p5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614" name="Google Shape;614;p5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222A9449-2E03-487E-9690-CF9AB570EB6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0" name="Table 7">
            <a:extLst>
              <a:ext uri="{FF2B5EF4-FFF2-40B4-BE49-F238E27FC236}">
                <a16:creationId xmlns:a16="http://schemas.microsoft.com/office/drawing/2014/main" id="{8A50B5A7-2BA8-49A2-8906-F16A6C543F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314222"/>
              </p:ext>
            </p:extLst>
          </p:nvPr>
        </p:nvGraphicFramePr>
        <p:xfrm>
          <a:off x="243841" y="1628338"/>
          <a:ext cx="8709381" cy="3017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7931">
                  <a:extLst>
                    <a:ext uri="{9D8B030D-6E8A-4147-A177-3AD203B41FA5}">
                      <a16:colId xmlns:a16="http://schemas.microsoft.com/office/drawing/2014/main" val="289735198"/>
                    </a:ext>
                  </a:extLst>
                </a:gridCol>
                <a:gridCol w="2565196">
                  <a:extLst>
                    <a:ext uri="{9D8B030D-6E8A-4147-A177-3AD203B41FA5}">
                      <a16:colId xmlns:a16="http://schemas.microsoft.com/office/drawing/2014/main" val="1282189361"/>
                    </a:ext>
                  </a:extLst>
                </a:gridCol>
                <a:gridCol w="1396616">
                  <a:extLst>
                    <a:ext uri="{9D8B030D-6E8A-4147-A177-3AD203B41FA5}">
                      <a16:colId xmlns:a16="http://schemas.microsoft.com/office/drawing/2014/main" val="3088010279"/>
                    </a:ext>
                  </a:extLst>
                </a:gridCol>
                <a:gridCol w="1306825">
                  <a:extLst>
                    <a:ext uri="{9D8B030D-6E8A-4147-A177-3AD203B41FA5}">
                      <a16:colId xmlns:a16="http://schemas.microsoft.com/office/drawing/2014/main" val="1099873975"/>
                    </a:ext>
                  </a:extLst>
                </a:gridCol>
                <a:gridCol w="706581">
                  <a:extLst>
                    <a:ext uri="{9D8B030D-6E8A-4147-A177-3AD203B41FA5}">
                      <a16:colId xmlns:a16="http://schemas.microsoft.com/office/drawing/2014/main" val="4144504606"/>
                    </a:ext>
                  </a:extLst>
                </a:gridCol>
                <a:gridCol w="719195">
                  <a:extLst>
                    <a:ext uri="{9D8B030D-6E8A-4147-A177-3AD203B41FA5}">
                      <a16:colId xmlns:a16="http://schemas.microsoft.com/office/drawing/2014/main" val="3831910509"/>
                    </a:ext>
                  </a:extLst>
                </a:gridCol>
                <a:gridCol w="386759">
                  <a:extLst>
                    <a:ext uri="{9D8B030D-6E8A-4147-A177-3AD203B41FA5}">
                      <a16:colId xmlns:a16="http://schemas.microsoft.com/office/drawing/2014/main" val="4045587385"/>
                    </a:ext>
                  </a:extLst>
                </a:gridCol>
                <a:gridCol w="1290278">
                  <a:extLst>
                    <a:ext uri="{9D8B030D-6E8A-4147-A177-3AD203B41FA5}">
                      <a16:colId xmlns:a16="http://schemas.microsoft.com/office/drawing/2014/main" val="1765489421"/>
                    </a:ext>
                  </a:extLst>
                </a:gridCol>
              </a:tblGrid>
              <a:tr h="206082">
                <a:tc gridSpan="8">
                  <a:txBody>
                    <a:bodyPr/>
                    <a:lstStyle/>
                    <a:p>
                      <a:pPr algn="ctr"/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Nội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dung 4: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Cài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đặt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,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đánh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giá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mô</a:t>
                      </a: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1" u="none" strike="noStrike" cap="none" dirty="0" err="1">
                          <a:solidFill>
                            <a:schemeClr val="lt1"/>
                          </a:solidFill>
                          <a:effectLst/>
                          <a:sym typeface="Arial"/>
                        </a:rPr>
                        <a:t>hình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987"/>
                  </a:ext>
                </a:extLst>
              </a:tr>
              <a:tr h="235948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Nội</a:t>
                      </a:r>
                      <a:r>
                        <a:rPr lang="en-US" sz="1200" dirty="0"/>
                        <a:t> dung lao </a:t>
                      </a:r>
                      <a:r>
                        <a:rPr lang="en-US" sz="1200" dirty="0" err="1"/>
                        <a:t>động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effectLst/>
                        </a:rPr>
                        <a:t>Dự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kiến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kết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quả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Người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thực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hiện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Số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ngày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công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Lương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cơ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bản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Hệ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Tổng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số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4371487"/>
                  </a:ext>
                </a:extLst>
              </a:tr>
              <a:tr h="2677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Thiết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kế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trình</a:t>
                      </a:r>
                      <a:endParaRPr lang="en-US" sz="1200" dirty="0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trình</a:t>
                      </a:r>
                      <a:endParaRPr lang="en-US" sz="1200" dirty="0">
                        <a:effectLst/>
                        <a:latin typeface="+mj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err="1"/>
                        <a:t>Đinh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Trọng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Đạt</a:t>
                      </a:r>
                      <a:r>
                        <a:rPr lang="en-US" sz="1200" dirty="0"/>
                        <a:t> – </a:t>
                      </a:r>
                      <a:r>
                        <a:rPr lang="en-US" sz="1200" dirty="0" err="1"/>
                        <a:t>Thành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endParaRPr lang="en-US" sz="1200" dirty="0"/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1.815.000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443170"/>
                  </a:ext>
                </a:extLst>
              </a:tr>
              <a:tr h="296561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Cài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đặt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pháp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xuất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trên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máy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tính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Mai Thanh </a:t>
                      </a:r>
                      <a:r>
                        <a:rPr lang="en-US" sz="1200" dirty="0" err="1"/>
                        <a:t>Lâm</a:t>
                      </a:r>
                      <a:r>
                        <a:rPr lang="en-US" sz="1200" dirty="0"/>
                        <a:t> – </a:t>
                      </a:r>
                      <a:r>
                        <a:rPr lang="en-US" sz="1200" dirty="0" err="1"/>
                        <a:t>Thành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viên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đề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tài</a:t>
                      </a:r>
                      <a:r>
                        <a:rPr lang="en-US" sz="12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1.21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1.815.000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028753"/>
                  </a:ext>
                </a:extLst>
              </a:tr>
              <a:tr h="367956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Kiểm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thử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phương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pháp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đề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xuất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trên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máy</a:t>
                      </a:r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US" sz="1200" b="0" u="none" strike="noStrike" cap="none" dirty="0" err="1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tính</a:t>
                      </a:r>
                      <a:endParaRPr 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Nguyễn Trung Nguyên – Chủ nhiệm đề tài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1.21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1.210.000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395532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E7157A-3EBD-432C-A1C3-F83F0E6B23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3608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64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Tài</a:t>
            </a:r>
            <a:r>
              <a:rPr lang="en-US" b="1" dirty="0"/>
              <a:t> </a:t>
            </a:r>
            <a:r>
              <a:rPr lang="en-US" b="1" dirty="0" err="1"/>
              <a:t>liệu</a:t>
            </a:r>
            <a:r>
              <a:rPr lang="en-US" b="1" dirty="0"/>
              <a:t> </a:t>
            </a:r>
            <a:r>
              <a:rPr lang="en-US" b="1" dirty="0" err="1"/>
              <a:t>tham</a:t>
            </a:r>
            <a:r>
              <a:rPr lang="en-US" b="1" dirty="0"/>
              <a:t> </a:t>
            </a:r>
            <a:r>
              <a:rPr lang="en-US" b="1" dirty="0" err="1"/>
              <a:t>khảo</a:t>
            </a:r>
            <a:endParaRPr b="1" dirty="0"/>
          </a:p>
        </p:txBody>
      </p:sp>
      <p:sp>
        <p:nvSpPr>
          <p:cNvPr id="865" name="Google Shape;865;p64"/>
          <p:cNvSpPr txBox="1">
            <a:spLocks noGrp="1"/>
          </p:cNvSpPr>
          <p:nvPr>
            <p:ph type="body" idx="1"/>
          </p:nvPr>
        </p:nvSpPr>
        <p:spPr>
          <a:xfrm>
            <a:off x="370475" y="1348400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Novel Approach to Detect Face Mask using CNN. 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Islam, Md. Shahriar.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Bangladesh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International University.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 of Facial Recognition using. 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Lars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Ankile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Morgan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Heggland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Kjartan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Krange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America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Department of Computer Science.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Comparative Analysis of Machine Learning Based Approaches for Face . 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Ph.D. Candidate, Dr. APJ. 2021.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2021. University of Tehran, Faculty of Management.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Face Recognition Application Using the Eigenface Method for 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Fau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Alwin.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Indonesia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International Journal of Information System &amp; Technology.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Face Recognition Using Tiny Yolo V2 Algorithm as Attendance 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Hafidz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Sanjaya,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Dony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Susandi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Sandi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Fajar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Indonesia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International Journal of Information System &amp; Technology.</a:t>
            </a:r>
          </a:p>
        </p:txBody>
      </p:sp>
      <p:sp>
        <p:nvSpPr>
          <p:cNvPr id="866" name="Google Shape;866;p64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Muli"/>
                <a:ea typeface="Muli"/>
                <a:cs typeface="Muli"/>
                <a:sym typeface="Muli"/>
              </a:rPr>
              <a:t>Add your own subtitle here.</a:t>
            </a:r>
            <a:endParaRPr dirty="0"/>
          </a:p>
        </p:txBody>
      </p:sp>
      <p:sp>
        <p:nvSpPr>
          <p:cNvPr id="867" name="Google Shape;867;p64"/>
          <p:cNvSpPr txBox="1">
            <a:spLocks noGrp="1"/>
          </p:cNvSpPr>
          <p:nvPr>
            <p:ph type="body" idx="3"/>
          </p:nvPr>
        </p:nvSpPr>
        <p:spPr>
          <a:xfrm>
            <a:off x="4581150" y="1348400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MULTIMODAL EMOTION DETECTION USING 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Devina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Varshney,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Ashna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Choudhury,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Saloni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Negi, Dr. Anisha M Lal.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IJARET.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Perancangan</a:t>
            </a: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0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</a:t>
            </a: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0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Kehadiran</a:t>
            </a: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Face Recognition </a:t>
            </a:r>
            <a:r>
              <a:rPr lang="en-US" sz="10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Menggunakan</a:t>
            </a: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Roihan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Ahmad. 2021.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Indonesia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2021. TMJ.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Real Time Face Recognition based Smart Lab for Energy . 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 Karthikeyan, T.S.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Subashini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M.S. Prashanth.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India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Webology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p. 41.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REAL TIME FACIAL EMOTION RECOGNITION .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Bhadana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Lakshmi.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America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JOURNAL OF CRITICAL REVIEWS.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REVIEW PAPER: VEHICAL ANTI-THEFT FACE RECOGNITION . 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Mr. Amar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Sarode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Mr.Manoj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Vir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Mr. Amol </a:t>
            </a:r>
            <a:r>
              <a:rPr lang="en-US" sz="1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Nisargan</a:t>
            </a:r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Ganesh Kadam. 2020.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Indie :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s.n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2020. IRJMETS.</a:t>
            </a:r>
          </a:p>
        </p:txBody>
      </p:sp>
      <p:grpSp>
        <p:nvGrpSpPr>
          <p:cNvPr id="868" name="Google Shape;868;p64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869" name="Google Shape;869;p64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4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4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3A6EF-39A0-4288-A774-D67C7AF692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4187004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70" descr="macbook-336704_1920.jpg"/>
          <p:cNvPicPr preferRelativeResize="0"/>
          <p:nvPr/>
        </p:nvPicPr>
        <p:blipFill rotWithShape="1">
          <a:blip r:embed="rId3">
            <a:alphaModFix/>
          </a:blip>
          <a:srcRect l="36973" t="-15778" r="19539" b="-1358"/>
          <a:stretch/>
        </p:blipFill>
        <p:spPr>
          <a:xfrm rot="5400000">
            <a:off x="1514400" y="-1514550"/>
            <a:ext cx="3924300" cy="6953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023" name="Google Shape;1023;p70"/>
          <p:cNvSpPr/>
          <p:nvPr/>
        </p:nvSpPr>
        <p:spPr>
          <a:xfrm>
            <a:off x="5267325" y="1271702"/>
            <a:ext cx="885600" cy="885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398" y="81259"/>
                </a:moveTo>
                <a:lnTo>
                  <a:pt x="29202" y="78450"/>
                </a:lnTo>
                <a:cubicBezTo>
                  <a:pt x="29685" y="77966"/>
                  <a:pt x="29975" y="77384"/>
                  <a:pt x="29975" y="76610"/>
                </a:cubicBezTo>
                <a:cubicBezTo>
                  <a:pt x="29975" y="74963"/>
                  <a:pt x="28912" y="73801"/>
                  <a:pt x="27268" y="73801"/>
                </a:cubicBezTo>
                <a:cubicBezTo>
                  <a:pt x="26398" y="73801"/>
                  <a:pt x="25914" y="74092"/>
                  <a:pt x="25334" y="74673"/>
                </a:cubicBezTo>
                <a:lnTo>
                  <a:pt x="22626" y="77384"/>
                </a:lnTo>
                <a:cubicBezTo>
                  <a:pt x="22046" y="77966"/>
                  <a:pt x="21756" y="78450"/>
                  <a:pt x="21756" y="79322"/>
                </a:cubicBezTo>
                <a:cubicBezTo>
                  <a:pt x="21756" y="80968"/>
                  <a:pt x="22917" y="82033"/>
                  <a:pt x="24560" y="82033"/>
                </a:cubicBezTo>
                <a:cubicBezTo>
                  <a:pt x="25334" y="82033"/>
                  <a:pt x="25914" y="81743"/>
                  <a:pt x="26398" y="81259"/>
                </a:cubicBezTo>
                <a:close/>
                <a:moveTo>
                  <a:pt x="43609" y="79322"/>
                </a:moveTo>
                <a:cubicBezTo>
                  <a:pt x="43609" y="77675"/>
                  <a:pt x="42546" y="76610"/>
                  <a:pt x="40902" y="76610"/>
                </a:cubicBezTo>
                <a:cubicBezTo>
                  <a:pt x="40032" y="76610"/>
                  <a:pt x="39548" y="76803"/>
                  <a:pt x="38968" y="77384"/>
                </a:cubicBezTo>
                <a:lnTo>
                  <a:pt x="11700" y="104697"/>
                </a:lnTo>
                <a:cubicBezTo>
                  <a:pt x="11120" y="105278"/>
                  <a:pt x="10829" y="105859"/>
                  <a:pt x="10829" y="106634"/>
                </a:cubicBezTo>
                <a:cubicBezTo>
                  <a:pt x="10829" y="108280"/>
                  <a:pt x="11990" y="109346"/>
                  <a:pt x="13634" y="109346"/>
                </a:cubicBezTo>
                <a:cubicBezTo>
                  <a:pt x="14407" y="109346"/>
                  <a:pt x="14987" y="109152"/>
                  <a:pt x="15471" y="108571"/>
                </a:cubicBezTo>
                <a:lnTo>
                  <a:pt x="42836" y="81259"/>
                </a:lnTo>
                <a:cubicBezTo>
                  <a:pt x="43319" y="80677"/>
                  <a:pt x="43609" y="80096"/>
                  <a:pt x="43609" y="79322"/>
                </a:cubicBezTo>
                <a:close/>
                <a:moveTo>
                  <a:pt x="43609" y="90266"/>
                </a:moveTo>
                <a:cubicBezTo>
                  <a:pt x="42836" y="90266"/>
                  <a:pt x="42256" y="90556"/>
                  <a:pt x="41676" y="91041"/>
                </a:cubicBezTo>
                <a:lnTo>
                  <a:pt x="33553" y="99273"/>
                </a:lnTo>
                <a:cubicBezTo>
                  <a:pt x="32973" y="99854"/>
                  <a:pt x="32683" y="100338"/>
                  <a:pt x="32683" y="101210"/>
                </a:cubicBezTo>
                <a:cubicBezTo>
                  <a:pt x="32683" y="102857"/>
                  <a:pt x="33843" y="103922"/>
                  <a:pt x="35390" y="103922"/>
                </a:cubicBezTo>
                <a:cubicBezTo>
                  <a:pt x="36261" y="103922"/>
                  <a:pt x="36841" y="103631"/>
                  <a:pt x="37324" y="103050"/>
                </a:cubicBezTo>
                <a:lnTo>
                  <a:pt x="45543" y="94915"/>
                </a:lnTo>
                <a:cubicBezTo>
                  <a:pt x="46124" y="94334"/>
                  <a:pt x="46317" y="93753"/>
                  <a:pt x="46317" y="92978"/>
                </a:cubicBezTo>
                <a:cubicBezTo>
                  <a:pt x="46317" y="91331"/>
                  <a:pt x="45253" y="90266"/>
                  <a:pt x="43609" y="90266"/>
                </a:cubicBezTo>
                <a:close/>
                <a:moveTo>
                  <a:pt x="120000" y="2808"/>
                </a:moveTo>
                <a:cubicBezTo>
                  <a:pt x="120000" y="1162"/>
                  <a:pt x="118936" y="0"/>
                  <a:pt x="117292" y="0"/>
                </a:cubicBezTo>
                <a:cubicBezTo>
                  <a:pt x="116712" y="0"/>
                  <a:pt x="116518" y="0"/>
                  <a:pt x="116228" y="290"/>
                </a:cubicBezTo>
                <a:lnTo>
                  <a:pt x="116228" y="290"/>
                </a:lnTo>
                <a:lnTo>
                  <a:pt x="1547" y="49491"/>
                </a:lnTo>
                <a:lnTo>
                  <a:pt x="1547" y="49491"/>
                </a:lnTo>
                <a:lnTo>
                  <a:pt x="1547" y="49491"/>
                </a:lnTo>
                <a:lnTo>
                  <a:pt x="1547" y="49491"/>
                </a:lnTo>
                <a:cubicBezTo>
                  <a:pt x="773" y="50072"/>
                  <a:pt x="0" y="50847"/>
                  <a:pt x="0" y="52009"/>
                </a:cubicBezTo>
                <a:cubicBezTo>
                  <a:pt x="0" y="53365"/>
                  <a:pt x="773" y="54140"/>
                  <a:pt x="1837" y="54430"/>
                </a:cubicBezTo>
                <a:lnTo>
                  <a:pt x="1837" y="54430"/>
                </a:lnTo>
                <a:lnTo>
                  <a:pt x="46897" y="73026"/>
                </a:lnTo>
                <a:lnTo>
                  <a:pt x="65463" y="118159"/>
                </a:lnTo>
                <a:lnTo>
                  <a:pt x="65463" y="118159"/>
                </a:lnTo>
                <a:cubicBezTo>
                  <a:pt x="65753" y="119225"/>
                  <a:pt x="66817" y="120000"/>
                  <a:pt x="67880" y="120000"/>
                </a:cubicBezTo>
                <a:cubicBezTo>
                  <a:pt x="69041" y="120000"/>
                  <a:pt x="69814" y="119515"/>
                  <a:pt x="70394" y="118353"/>
                </a:cubicBezTo>
                <a:lnTo>
                  <a:pt x="70394" y="118353"/>
                </a:lnTo>
                <a:lnTo>
                  <a:pt x="70394" y="118353"/>
                </a:lnTo>
                <a:lnTo>
                  <a:pt x="70394" y="118353"/>
                </a:lnTo>
                <a:lnTo>
                  <a:pt x="119516" y="3583"/>
                </a:lnTo>
                <a:lnTo>
                  <a:pt x="119516" y="3583"/>
                </a:lnTo>
                <a:cubicBezTo>
                  <a:pt x="120000" y="3583"/>
                  <a:pt x="120000" y="3292"/>
                  <a:pt x="120000" y="2808"/>
                </a:cubicBezTo>
                <a:close/>
                <a:moveTo>
                  <a:pt x="9766" y="52009"/>
                </a:moveTo>
                <a:lnTo>
                  <a:pt x="105302" y="10944"/>
                </a:lnTo>
                <a:lnTo>
                  <a:pt x="48251" y="68087"/>
                </a:lnTo>
                <a:lnTo>
                  <a:pt x="9766" y="52009"/>
                </a:lnTo>
                <a:close/>
                <a:moveTo>
                  <a:pt x="68170" y="110508"/>
                </a:moveTo>
                <a:lnTo>
                  <a:pt x="52312" y="71670"/>
                </a:lnTo>
                <a:lnTo>
                  <a:pt x="109363" y="14527"/>
                </a:lnTo>
                <a:lnTo>
                  <a:pt x="68170" y="110508"/>
                </a:lnTo>
                <a:close/>
              </a:path>
            </a:pathLst>
          </a:custGeom>
          <a:solidFill>
            <a:srgbClr val="5477A7">
              <a:alpha val="8038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4" name="Google Shape;1024;p70"/>
          <p:cNvSpPr txBox="1"/>
          <p:nvPr/>
        </p:nvSpPr>
        <p:spPr>
          <a:xfrm>
            <a:off x="5267325" y="2313381"/>
            <a:ext cx="37623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>
                <a:solidFill>
                  <a:srgbClr val="4E6E9A"/>
                </a:solidFill>
                <a:latin typeface="Muli"/>
                <a:ea typeface="Muli"/>
                <a:cs typeface="Muli"/>
                <a:sym typeface="Muli"/>
              </a:rPr>
              <a:t>Thank You</a:t>
            </a:r>
            <a:endParaRPr sz="4400">
              <a:solidFill>
                <a:srgbClr val="4E6E9A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026" name="Google Shape;1026;p70"/>
          <p:cNvSpPr txBox="1"/>
          <p:nvPr/>
        </p:nvSpPr>
        <p:spPr>
          <a:xfrm>
            <a:off x="5267325" y="3276462"/>
            <a:ext cx="43107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Muli"/>
                <a:ea typeface="Muli"/>
                <a:cs typeface="Muli"/>
                <a:sym typeface="Muli"/>
              </a:rPr>
              <a:t>For watching</a:t>
            </a:r>
            <a:endParaRPr sz="2800" b="1"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027" name="Google Shape;1027;p70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1028" name="Google Shape;1028;p70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0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0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5B0BBF-4761-4C0D-9015-6CFC0CA013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5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Executives Team</a:t>
            </a:r>
            <a:endParaRPr/>
          </a:p>
        </p:txBody>
      </p:sp>
      <p:sp>
        <p:nvSpPr>
          <p:cNvPr id="556" name="Google Shape;556;p55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57" name="Google Shape;557;p55"/>
          <p:cNvSpPr txBox="1"/>
          <p:nvPr/>
        </p:nvSpPr>
        <p:spPr>
          <a:xfrm>
            <a:off x="521550" y="3531373"/>
            <a:ext cx="1957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Muli"/>
                <a:ea typeface="Muli"/>
                <a:cs typeface="Muli"/>
                <a:sym typeface="Muli"/>
              </a:rPr>
              <a:t>Đinh Trọng Đạt</a:t>
            </a:r>
            <a:endParaRPr sz="16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63" name="Google Shape;563;p55"/>
          <p:cNvSpPr txBox="1"/>
          <p:nvPr/>
        </p:nvSpPr>
        <p:spPr>
          <a:xfrm>
            <a:off x="3516989" y="3572030"/>
            <a:ext cx="2380922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Muli"/>
                <a:ea typeface="Muli"/>
                <a:cs typeface="Muli"/>
                <a:sym typeface="Muli"/>
              </a:rPr>
              <a:t>Nguyễn Trung Nguyên</a:t>
            </a:r>
            <a:endParaRPr sz="16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66" name="Google Shape;566;p55"/>
          <p:cNvSpPr txBox="1"/>
          <p:nvPr/>
        </p:nvSpPr>
        <p:spPr>
          <a:xfrm>
            <a:off x="7206750" y="3569158"/>
            <a:ext cx="1957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Muli"/>
                <a:ea typeface="Muli"/>
                <a:cs typeface="Muli"/>
                <a:sym typeface="Muli"/>
              </a:rPr>
              <a:t>Mai Thanh Lâm</a:t>
            </a:r>
            <a:endParaRPr sz="1600" b="1" dirty="0"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567" name="Google Shape;567;p55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568" name="Google Shape;568;p5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Không có mô tả.">
            <a:extLst>
              <a:ext uri="{FF2B5EF4-FFF2-40B4-BE49-F238E27FC236}">
                <a16:creationId xmlns:a16="http://schemas.microsoft.com/office/drawing/2014/main" id="{F9B62C34-4BB4-4517-8E21-334B9A73B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2370" y="1686913"/>
            <a:ext cx="1844460" cy="184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ó thể là ảnh chụp cận cảnh 1 người, kính mắt và trong nhà">
            <a:extLst>
              <a:ext uri="{FF2B5EF4-FFF2-40B4-BE49-F238E27FC236}">
                <a16:creationId xmlns:a16="http://schemas.microsoft.com/office/drawing/2014/main" id="{CFD14B2B-71A6-4DAD-9DE8-F12B06A5C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50" y="1612127"/>
            <a:ext cx="1843525" cy="186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ó thể là ảnh chụp cận cảnh 1 người, tóc và áo khoác ngoài">
            <a:extLst>
              <a:ext uri="{FF2B5EF4-FFF2-40B4-BE49-F238E27FC236}">
                <a16:creationId xmlns:a16="http://schemas.microsoft.com/office/drawing/2014/main" id="{AA32D056-09AC-422D-A529-55C25A086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800" y="1532185"/>
            <a:ext cx="1515044" cy="202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229471-BB9F-4AC9-866E-00C2F551C3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title"/>
          </p:nvPr>
        </p:nvSpPr>
        <p:spPr>
          <a:xfrm>
            <a:off x="529953" y="1917834"/>
            <a:ext cx="3588600" cy="17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lt"/>
              </a:rPr>
              <a:t>Nội dung</a:t>
            </a:r>
            <a:endParaRPr>
              <a:latin typeface="+mn-lt"/>
            </a:endParaRPr>
          </a:p>
        </p:txBody>
      </p:sp>
      <p:grpSp>
        <p:nvGrpSpPr>
          <p:cNvPr id="326" name="Google Shape;326;p45"/>
          <p:cNvGrpSpPr/>
          <p:nvPr/>
        </p:nvGrpSpPr>
        <p:grpSpPr>
          <a:xfrm>
            <a:off x="4432924" y="256650"/>
            <a:ext cx="278152" cy="345818"/>
            <a:chOff x="0" y="46600"/>
            <a:chExt cx="3121800" cy="5004600"/>
          </a:xfrm>
        </p:grpSpPr>
        <p:sp>
          <p:nvSpPr>
            <p:cNvPr id="327" name="Google Shape;327;p4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28" name="Google Shape;328;p4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29" name="Google Shape;329;p4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330" name="Google Shape;330;p45"/>
          <p:cNvSpPr txBox="1"/>
          <p:nvPr/>
        </p:nvSpPr>
        <p:spPr>
          <a:xfrm>
            <a:off x="4797204" y="212640"/>
            <a:ext cx="4224875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Tổng quan tình hình nghiên cứu liên quan đến đề tài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31" name="Google Shape;331;p45"/>
          <p:cNvSpPr txBox="1"/>
          <p:nvPr/>
        </p:nvSpPr>
        <p:spPr>
          <a:xfrm>
            <a:off x="4797204" y="871142"/>
            <a:ext cx="35184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Tính cần thiết của đề tài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32" name="Google Shape;332;p45"/>
          <p:cNvSpPr txBox="1"/>
          <p:nvPr/>
        </p:nvSpPr>
        <p:spPr>
          <a:xfrm>
            <a:off x="4797204" y="1419017"/>
            <a:ext cx="35184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Mục tiêu của đề tài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33" name="Google Shape;333;p45"/>
          <p:cNvSpPr txBox="1"/>
          <p:nvPr/>
        </p:nvSpPr>
        <p:spPr>
          <a:xfrm>
            <a:off x="4797203" y="2218350"/>
            <a:ext cx="4224875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Cách tiếp cận, phương pháp nghiên cứu, phạm vi nghiên cứu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34" name="Google Shape;334;p45"/>
          <p:cNvSpPr txBox="1"/>
          <p:nvPr/>
        </p:nvSpPr>
        <p:spPr>
          <a:xfrm>
            <a:off x="4797203" y="3017683"/>
            <a:ext cx="35184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Nội dung nghiên cứu và tiến độ thực hiện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grpSp>
        <p:nvGrpSpPr>
          <p:cNvPr id="335" name="Google Shape;335;p45"/>
          <p:cNvGrpSpPr/>
          <p:nvPr/>
        </p:nvGrpSpPr>
        <p:grpSpPr>
          <a:xfrm>
            <a:off x="4432924" y="926007"/>
            <a:ext cx="278152" cy="345818"/>
            <a:chOff x="0" y="46600"/>
            <a:chExt cx="3121800" cy="5004600"/>
          </a:xfrm>
        </p:grpSpPr>
        <p:sp>
          <p:nvSpPr>
            <p:cNvPr id="336" name="Google Shape;336;p4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37" name="Google Shape;337;p4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38" name="Google Shape;338;p4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39" name="Google Shape;339;p45"/>
          <p:cNvGrpSpPr/>
          <p:nvPr/>
        </p:nvGrpSpPr>
        <p:grpSpPr>
          <a:xfrm>
            <a:off x="4432924" y="1499953"/>
            <a:ext cx="278152" cy="345818"/>
            <a:chOff x="0" y="46600"/>
            <a:chExt cx="3121800" cy="5004600"/>
          </a:xfrm>
        </p:grpSpPr>
        <p:sp>
          <p:nvSpPr>
            <p:cNvPr id="340" name="Google Shape;340;p4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1" name="Google Shape;341;p4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2" name="Google Shape;342;p4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43" name="Google Shape;343;p45"/>
          <p:cNvGrpSpPr/>
          <p:nvPr/>
        </p:nvGrpSpPr>
        <p:grpSpPr>
          <a:xfrm>
            <a:off x="4432924" y="2203979"/>
            <a:ext cx="278152" cy="345818"/>
            <a:chOff x="0" y="46600"/>
            <a:chExt cx="3121800" cy="5004600"/>
          </a:xfrm>
        </p:grpSpPr>
        <p:sp>
          <p:nvSpPr>
            <p:cNvPr id="344" name="Google Shape;344;p4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5" name="Google Shape;345;p4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6" name="Google Shape;346;p4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47" name="Google Shape;347;p45"/>
          <p:cNvGrpSpPr/>
          <p:nvPr/>
        </p:nvGrpSpPr>
        <p:grpSpPr>
          <a:xfrm>
            <a:off x="4449527" y="3029050"/>
            <a:ext cx="278152" cy="345818"/>
            <a:chOff x="0" y="46600"/>
            <a:chExt cx="3121800" cy="5004600"/>
          </a:xfrm>
        </p:grpSpPr>
        <p:sp>
          <p:nvSpPr>
            <p:cNvPr id="348" name="Google Shape;348;p4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9" name="Google Shape;349;p45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50" name="Google Shape;350;p45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29" name="Google Shape;334;p45">
            <a:extLst>
              <a:ext uri="{FF2B5EF4-FFF2-40B4-BE49-F238E27FC236}">
                <a16:creationId xmlns:a16="http://schemas.microsoft.com/office/drawing/2014/main" id="{898694E7-562C-4905-BF54-4AC43E02075E}"/>
              </a:ext>
            </a:extLst>
          </p:cNvPr>
          <p:cNvSpPr txBox="1"/>
          <p:nvPr/>
        </p:nvSpPr>
        <p:spPr>
          <a:xfrm>
            <a:off x="4797203" y="3667535"/>
            <a:ext cx="35184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Kinh phí thực hiện 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0" name="Google Shape;334;p45">
            <a:extLst>
              <a:ext uri="{FF2B5EF4-FFF2-40B4-BE49-F238E27FC236}">
                <a16:creationId xmlns:a16="http://schemas.microsoft.com/office/drawing/2014/main" id="{40C930C0-008C-4AC9-B7BB-89C4904DF2ED}"/>
              </a:ext>
            </a:extLst>
          </p:cNvPr>
          <p:cNvSpPr txBox="1"/>
          <p:nvPr/>
        </p:nvSpPr>
        <p:spPr>
          <a:xfrm>
            <a:off x="4797203" y="4218473"/>
            <a:ext cx="35184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34343"/>
                </a:solidFill>
                <a:latin typeface="+mn-lt"/>
                <a:ea typeface="Muli"/>
                <a:cs typeface="Muli"/>
                <a:sym typeface="Muli"/>
              </a:rPr>
              <a:t>Tài liệu tham khảo</a:t>
            </a:r>
            <a:endParaRPr sz="2400" dirty="0">
              <a:solidFill>
                <a:srgbClr val="434343"/>
              </a:solidFill>
              <a:latin typeface="+mn-lt"/>
              <a:ea typeface="Muli"/>
              <a:cs typeface="Muli"/>
              <a:sym typeface="Muli"/>
            </a:endParaRPr>
          </a:p>
        </p:txBody>
      </p:sp>
      <p:grpSp>
        <p:nvGrpSpPr>
          <p:cNvPr id="31" name="Google Shape;347;p45">
            <a:extLst>
              <a:ext uri="{FF2B5EF4-FFF2-40B4-BE49-F238E27FC236}">
                <a16:creationId xmlns:a16="http://schemas.microsoft.com/office/drawing/2014/main" id="{52CF38EB-1D65-4138-806D-DF69E2319B60}"/>
              </a:ext>
            </a:extLst>
          </p:cNvPr>
          <p:cNvGrpSpPr/>
          <p:nvPr/>
        </p:nvGrpSpPr>
        <p:grpSpPr>
          <a:xfrm>
            <a:off x="4432924" y="3717181"/>
            <a:ext cx="278152" cy="345818"/>
            <a:chOff x="0" y="46600"/>
            <a:chExt cx="3121800" cy="5004600"/>
          </a:xfrm>
        </p:grpSpPr>
        <p:sp>
          <p:nvSpPr>
            <p:cNvPr id="32" name="Google Shape;348;p45">
              <a:extLst>
                <a:ext uri="{FF2B5EF4-FFF2-40B4-BE49-F238E27FC236}">
                  <a16:creationId xmlns:a16="http://schemas.microsoft.com/office/drawing/2014/main" id="{9F04A3E5-B688-4FE3-9C44-9105FA13230A}"/>
                </a:ext>
              </a:extLst>
            </p:cNvPr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3" name="Google Shape;349;p45">
              <a:extLst>
                <a:ext uri="{FF2B5EF4-FFF2-40B4-BE49-F238E27FC236}">
                  <a16:creationId xmlns:a16="http://schemas.microsoft.com/office/drawing/2014/main" id="{9516E005-3D37-410C-A13C-A32A7293AE3C}"/>
                </a:ext>
              </a:extLst>
            </p:cNvPr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" name="Google Shape;350;p45">
              <a:extLst>
                <a:ext uri="{FF2B5EF4-FFF2-40B4-BE49-F238E27FC236}">
                  <a16:creationId xmlns:a16="http://schemas.microsoft.com/office/drawing/2014/main" id="{BD67D3E1-BFAA-46CA-8317-CFDE2EA01431}"/>
                </a:ext>
              </a:extLst>
            </p:cNvPr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5" name="Google Shape;347;p45">
            <a:extLst>
              <a:ext uri="{FF2B5EF4-FFF2-40B4-BE49-F238E27FC236}">
                <a16:creationId xmlns:a16="http://schemas.microsoft.com/office/drawing/2014/main" id="{67836512-1238-4ECF-9B62-46709852AB41}"/>
              </a:ext>
            </a:extLst>
          </p:cNvPr>
          <p:cNvGrpSpPr/>
          <p:nvPr/>
        </p:nvGrpSpPr>
        <p:grpSpPr>
          <a:xfrm>
            <a:off x="4432924" y="4267827"/>
            <a:ext cx="278152" cy="345818"/>
            <a:chOff x="0" y="46600"/>
            <a:chExt cx="3121800" cy="5004600"/>
          </a:xfrm>
        </p:grpSpPr>
        <p:sp>
          <p:nvSpPr>
            <p:cNvPr id="36" name="Google Shape;348;p45">
              <a:extLst>
                <a:ext uri="{FF2B5EF4-FFF2-40B4-BE49-F238E27FC236}">
                  <a16:creationId xmlns:a16="http://schemas.microsoft.com/office/drawing/2014/main" id="{E3632437-C8FE-4A55-B26F-C9421A632CF5}"/>
                </a:ext>
              </a:extLst>
            </p:cNvPr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7" name="Google Shape;349;p45">
              <a:extLst>
                <a:ext uri="{FF2B5EF4-FFF2-40B4-BE49-F238E27FC236}">
                  <a16:creationId xmlns:a16="http://schemas.microsoft.com/office/drawing/2014/main" id="{6D2BEE4A-4CB3-4083-9113-C95E2A1C9031}"/>
                </a:ext>
              </a:extLst>
            </p:cNvPr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8" name="Google Shape;350;p45">
              <a:extLst>
                <a:ext uri="{FF2B5EF4-FFF2-40B4-BE49-F238E27FC236}">
                  <a16:creationId xmlns:a16="http://schemas.microsoft.com/office/drawing/2014/main" id="{D7CA055C-BD2C-45BC-9AAA-E462F5DB3F63}"/>
                </a:ext>
              </a:extLst>
            </p:cNvPr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n-lt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A718ED-B1EE-4D03-AE16-0AF00928A4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+mn-lt"/>
              </a:rPr>
              <a:t>3</a:t>
            </a:fld>
            <a:endParaRPr lang="en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7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n-lt"/>
                <a:sym typeface="Muli"/>
              </a:rPr>
              <a:t>What’s a Biometric?</a:t>
            </a:r>
            <a:endParaRPr dirty="0">
              <a:latin typeface="+mn-lt"/>
            </a:endParaRPr>
          </a:p>
        </p:txBody>
      </p:sp>
      <p:sp>
        <p:nvSpPr>
          <p:cNvPr id="364" name="Google Shape;364;p4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n-lt"/>
              </a:rPr>
              <a:t>Tổng quan tình hình nghiên cứu</a:t>
            </a:r>
            <a:endParaRPr b="1" dirty="0">
              <a:latin typeface="+mn-lt"/>
            </a:endParaRPr>
          </a:p>
        </p:txBody>
      </p:sp>
      <p:sp>
        <p:nvSpPr>
          <p:cNvPr id="365" name="Google Shape;365;p47"/>
          <p:cNvSpPr/>
          <p:nvPr/>
        </p:nvSpPr>
        <p:spPr>
          <a:xfrm>
            <a:off x="562000" y="1562100"/>
            <a:ext cx="2626800" cy="1468800"/>
          </a:xfrm>
          <a:prstGeom prst="rect">
            <a:avLst/>
          </a:prstGeom>
          <a:solidFill>
            <a:srgbClr val="002060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Là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một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công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nghệ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sử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dụng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những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thuộc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tính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vật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lý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hoặc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các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mẫu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hành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vi,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đặc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điểm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sinh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học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đặc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trưng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để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nhận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diện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.</a:t>
            </a:r>
            <a:endParaRPr dirty="0">
              <a:solidFill>
                <a:srgbClr val="FFFFFF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66" name="Google Shape;366;p47"/>
          <p:cNvSpPr/>
          <p:nvPr/>
        </p:nvSpPr>
        <p:spPr>
          <a:xfrm>
            <a:off x="3258600" y="3105800"/>
            <a:ext cx="2626800" cy="1468800"/>
          </a:xfrm>
          <a:prstGeom prst="rect">
            <a:avLst/>
          </a:prstGeom>
          <a:solidFill>
            <a:srgbClr val="002060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Sinh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trắc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học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đã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được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phát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triển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trong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một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thời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gian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dài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.</a:t>
            </a:r>
            <a:endParaRPr dirty="0">
              <a:solidFill>
                <a:srgbClr val="FFFFFF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367" name="Google Shape;367;p47"/>
          <p:cNvSpPr/>
          <p:nvPr/>
        </p:nvSpPr>
        <p:spPr>
          <a:xfrm>
            <a:off x="5955200" y="1562100"/>
            <a:ext cx="2626800" cy="1468800"/>
          </a:xfrm>
          <a:prstGeom prst="rect">
            <a:avLst/>
          </a:prstGeom>
          <a:solidFill>
            <a:srgbClr val="002060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Có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cải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tiến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đáng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kể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trong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giải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pháp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xác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thực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khả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năng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chính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xác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cao</a:t>
            </a:r>
            <a:r>
              <a:rPr lang="en-US" dirty="0">
                <a:solidFill>
                  <a:srgbClr val="FFFFFF"/>
                </a:solidFill>
                <a:latin typeface="+mn-lt"/>
                <a:ea typeface="Muli"/>
                <a:cs typeface="Muli"/>
                <a:sym typeface="Muli"/>
              </a:rPr>
              <a:t>.</a:t>
            </a:r>
            <a:endParaRPr dirty="0">
              <a:solidFill>
                <a:srgbClr val="FFFFFF"/>
              </a:solidFill>
              <a:latin typeface="+mn-lt"/>
              <a:ea typeface="Muli"/>
              <a:cs typeface="Muli"/>
              <a:sym typeface="Muli"/>
            </a:endParaRPr>
          </a:p>
        </p:txBody>
      </p:sp>
      <p:grpSp>
        <p:nvGrpSpPr>
          <p:cNvPr id="371" name="Google Shape;371;p4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372" name="Google Shape;372;p4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73" name="Google Shape;373;p4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74" name="Google Shape;374;p4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pic>
        <p:nvPicPr>
          <p:cNvPr id="1026" name="Picture 2" descr="Hệ thống nhận dạng khuôn mặt - Trackify">
            <a:extLst>
              <a:ext uri="{FF2B5EF4-FFF2-40B4-BE49-F238E27FC236}">
                <a16:creationId xmlns:a16="http://schemas.microsoft.com/office/drawing/2014/main" id="{FAEB3027-19C2-4404-9F54-37B00B3FD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760" y="1562100"/>
            <a:ext cx="2626800" cy="14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gress proposes ban on government use of facial recognition software -  TechRepublic">
            <a:extLst>
              <a:ext uri="{FF2B5EF4-FFF2-40B4-BE49-F238E27FC236}">
                <a16:creationId xmlns:a16="http://schemas.microsoft.com/office/drawing/2014/main" id="{51F226B5-242C-4AC6-AF8F-EA3DAE54A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202" y="3105800"/>
            <a:ext cx="2626798" cy="14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6" descr="Biometric systems offer powerful security solutions">
            <a:extLst>
              <a:ext uri="{FF2B5EF4-FFF2-40B4-BE49-F238E27FC236}">
                <a16:creationId xmlns:a16="http://schemas.microsoft.com/office/drawing/2014/main" id="{CB55D501-5348-4239-8C6E-DE6A86A070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n-lt"/>
            </a:endParaRPr>
          </a:p>
        </p:txBody>
      </p:sp>
      <p:pic>
        <p:nvPicPr>
          <p:cNvPr id="1032" name="Picture 8" descr="Biometric systems offer powerful security solutions">
            <a:extLst>
              <a:ext uri="{FF2B5EF4-FFF2-40B4-BE49-F238E27FC236}">
                <a16:creationId xmlns:a16="http://schemas.microsoft.com/office/drawing/2014/main" id="{FF597D6E-5FCE-487D-9D11-0D8C0A485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0" y="3100789"/>
            <a:ext cx="2626798" cy="14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B70AF-B1F8-465D-9FD0-DBB73E972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+mn-lt"/>
              </a:rPr>
              <a:t>4</a:t>
            </a:fld>
            <a:endParaRPr lang="en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 animBg="1"/>
      <p:bldP spid="366" grpId="0" animBg="1"/>
      <p:bldP spid="36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7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n-lt"/>
              </a:rPr>
              <a:t>Tổng quan tình hình nghiên cứu</a:t>
            </a:r>
            <a:endParaRPr b="1" dirty="0">
              <a:latin typeface="+mn-lt"/>
            </a:endParaRPr>
          </a:p>
        </p:txBody>
      </p:sp>
      <p:grpSp>
        <p:nvGrpSpPr>
          <p:cNvPr id="371" name="Google Shape;371;p47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372" name="Google Shape;372;p47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73" name="Google Shape;373;p47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74" name="Google Shape;374;p4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5" name="Google Shape;393;p49">
            <a:extLst>
              <a:ext uri="{FF2B5EF4-FFF2-40B4-BE49-F238E27FC236}">
                <a16:creationId xmlns:a16="http://schemas.microsoft.com/office/drawing/2014/main" id="{94C2F7B6-4F19-48E4-B8E5-9604A6AB115B}"/>
              </a:ext>
            </a:extLst>
          </p:cNvPr>
          <p:cNvSpPr txBox="1">
            <a:spLocks/>
          </p:cNvSpPr>
          <p:nvPr/>
        </p:nvSpPr>
        <p:spPr>
          <a:xfrm>
            <a:off x="370482" y="1219531"/>
            <a:ext cx="4718968" cy="60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-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Nhắc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tới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chủ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đề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Nhận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Diện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Khuôn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Mặt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đầu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tiên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ta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phải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nhắc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đến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Biomestric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(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Sinh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Trắc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Học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).</a:t>
            </a:r>
          </a:p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-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Sinh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Trắc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Học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là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một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công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nghệ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sử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dụng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những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thuộc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tính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vật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lý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hoặc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các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mẫu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hành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vi,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đặc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điểm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sinh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học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đặc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trưng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như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vân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tay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mắt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mũi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giọng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nói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khuôn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mặt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,…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Để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nhận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diện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con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người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16" name="Google Shape;393;p49">
            <a:extLst>
              <a:ext uri="{FF2B5EF4-FFF2-40B4-BE49-F238E27FC236}">
                <a16:creationId xmlns:a16="http://schemas.microsoft.com/office/drawing/2014/main" id="{7E3FE5A9-1F22-4CC7-AAD1-942FA82A8978}"/>
              </a:ext>
            </a:extLst>
          </p:cNvPr>
          <p:cNvSpPr txBox="1">
            <a:spLocks/>
          </p:cNvSpPr>
          <p:nvPr/>
        </p:nvSpPr>
        <p:spPr>
          <a:xfrm>
            <a:off x="370482" y="2647197"/>
            <a:ext cx="4626819" cy="60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-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Khả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năng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ứng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dụng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cao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với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chi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phí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thấp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18" name="Google Shape;393;p49">
            <a:extLst>
              <a:ext uri="{FF2B5EF4-FFF2-40B4-BE49-F238E27FC236}">
                <a16:creationId xmlns:a16="http://schemas.microsoft.com/office/drawing/2014/main" id="{C7034275-AFD5-40F0-BE6E-AE127991E9C6}"/>
              </a:ext>
            </a:extLst>
          </p:cNvPr>
          <p:cNvSpPr txBox="1">
            <a:spLocks/>
          </p:cNvSpPr>
          <p:nvPr/>
        </p:nvSpPr>
        <p:spPr>
          <a:xfrm>
            <a:off x="373898" y="2970060"/>
            <a:ext cx="5023768" cy="60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-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Được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sử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dụng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kết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hợp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với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các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phương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pháp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khác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để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nâng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cao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tính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chính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xác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19" name="Google Shape;393;p49">
            <a:extLst>
              <a:ext uri="{FF2B5EF4-FFF2-40B4-BE49-F238E27FC236}">
                <a16:creationId xmlns:a16="http://schemas.microsoft.com/office/drawing/2014/main" id="{4802FA4E-3F18-4438-A31A-2FF5881D0EA0}"/>
              </a:ext>
            </a:extLst>
          </p:cNvPr>
          <p:cNvSpPr txBox="1">
            <a:spLocks/>
          </p:cNvSpPr>
          <p:nvPr/>
        </p:nvSpPr>
        <p:spPr>
          <a:xfrm>
            <a:off x="370482" y="3498401"/>
            <a:ext cx="4548847" cy="60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-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Được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quan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tâm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nghiên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cứu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trong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các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lĩnh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vực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: an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ninh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–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quốc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phòng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thương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mại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công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nghiệp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dịch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vụ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.</a:t>
            </a:r>
          </a:p>
        </p:txBody>
      </p:sp>
      <p:pic>
        <p:nvPicPr>
          <p:cNvPr id="2050" name="Picture 2" descr="DHS pushes on centralizing access to biometric data -- FCW">
            <a:extLst>
              <a:ext uri="{FF2B5EF4-FFF2-40B4-BE49-F238E27FC236}">
                <a16:creationId xmlns:a16="http://schemas.microsoft.com/office/drawing/2014/main" id="{ABC5DC03-1088-4B41-BF99-C7DAB4852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967" y="1393032"/>
            <a:ext cx="2897516" cy="172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393;p49">
            <a:extLst>
              <a:ext uri="{FF2B5EF4-FFF2-40B4-BE49-F238E27FC236}">
                <a16:creationId xmlns:a16="http://schemas.microsoft.com/office/drawing/2014/main" id="{F0326B80-09ED-4009-B5A3-FAD8AE459956}"/>
              </a:ext>
            </a:extLst>
          </p:cNvPr>
          <p:cNvSpPr txBox="1">
            <a:spLocks/>
          </p:cNvSpPr>
          <p:nvPr/>
        </p:nvSpPr>
        <p:spPr>
          <a:xfrm>
            <a:off x="370481" y="4045435"/>
            <a:ext cx="4718969" cy="60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=&gt;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Chính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vì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thế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,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hệ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thống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nhận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dạng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người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dựa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trên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kỹ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thuật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phân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tích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ảnh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mặt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đang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ngày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được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ứng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dụng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rộng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lang="en-US" sz="1400" dirty="0" err="1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rãi</a:t>
            </a:r>
            <a:r>
              <a:rPr lang="en-US" sz="1400" dirty="0">
                <a:solidFill>
                  <a:schemeClr val="dk1"/>
                </a:solidFill>
                <a:highlight>
                  <a:srgbClr val="FFFFFF"/>
                </a:highlight>
                <a:latin typeface="+mn-lt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3" name="AutoShape 4" descr="In-Car Biometric Technology For Human Interaction">
            <a:extLst>
              <a:ext uri="{FF2B5EF4-FFF2-40B4-BE49-F238E27FC236}">
                <a16:creationId xmlns:a16="http://schemas.microsoft.com/office/drawing/2014/main" id="{92D45475-7755-4A2B-A571-677105CC9B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n-lt"/>
            </a:endParaRPr>
          </a:p>
        </p:txBody>
      </p:sp>
      <p:pic>
        <p:nvPicPr>
          <p:cNvPr id="2054" name="Picture 6" descr="In-Car Biometric Technology For Human Interaction">
            <a:extLst>
              <a:ext uri="{FF2B5EF4-FFF2-40B4-BE49-F238E27FC236}">
                <a16:creationId xmlns:a16="http://schemas.microsoft.com/office/drawing/2014/main" id="{1CE31F3D-5DB9-46FF-823F-75E8EBD90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967" y="3292285"/>
            <a:ext cx="2897516" cy="172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67D08F-11CB-4DDD-A4F4-AADF02A80A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+mn-lt"/>
              </a:rPr>
              <a:t>5</a:t>
            </a:fld>
            <a:endParaRPr lang="en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214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19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+mn-lt"/>
              </a:rPr>
              <a:t>Tính cần thiết của đề tài</a:t>
            </a:r>
            <a:endParaRPr b="1">
              <a:latin typeface="+mn-lt"/>
            </a:endParaRPr>
          </a:p>
        </p:txBody>
      </p:sp>
      <p:grpSp>
        <p:nvGrpSpPr>
          <p:cNvPr id="389" name="Google Shape;389;p49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390" name="Google Shape;390;p49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1" name="Google Shape;391;p49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2" name="Google Shape;392;p49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4" name="Google Shape;388;p49">
            <a:extLst>
              <a:ext uri="{FF2B5EF4-FFF2-40B4-BE49-F238E27FC236}">
                <a16:creationId xmlns:a16="http://schemas.microsoft.com/office/drawing/2014/main" id="{306B7D0A-422E-42DB-966B-F1EEABA4EA55}"/>
              </a:ext>
            </a:extLst>
          </p:cNvPr>
          <p:cNvSpPr txBox="1">
            <a:spLocks/>
          </p:cNvSpPr>
          <p:nvPr/>
        </p:nvSpPr>
        <p:spPr>
          <a:xfrm>
            <a:off x="320310" y="913355"/>
            <a:ext cx="846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Hiện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nay,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dịch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bệnh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Covid-19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đang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hoành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hành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ở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việt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nam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trên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toàn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thế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giới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làm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ảnh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hưởng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nặng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nề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tới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mọi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mặt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cuộc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sống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chúng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ta,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việc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mọi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trang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khẩu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trang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ra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nơi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công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cộng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việc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hết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sức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cần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thiết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Từ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đó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chúng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ta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cần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một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phương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pháp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để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quản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lý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vấn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đề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đeo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khẩu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trang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công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đồng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.</a:t>
            </a:r>
            <a:endParaRPr lang="vi-VN" dirty="0">
              <a:solidFill>
                <a:schemeClr val="tx1"/>
              </a:solidFill>
              <a:latin typeface="+mn-lt"/>
              <a:ea typeface="Muli"/>
              <a:cs typeface="Muli"/>
              <a:sym typeface="Muli"/>
            </a:endParaRPr>
          </a:p>
        </p:txBody>
      </p:sp>
      <p:sp>
        <p:nvSpPr>
          <p:cNvPr id="16" name="Google Shape;388;p49">
            <a:extLst>
              <a:ext uri="{FF2B5EF4-FFF2-40B4-BE49-F238E27FC236}">
                <a16:creationId xmlns:a16="http://schemas.microsoft.com/office/drawing/2014/main" id="{1A87F9DC-BB34-4B34-B94E-0832BDF615D0}"/>
              </a:ext>
            </a:extLst>
          </p:cNvPr>
          <p:cNvSpPr txBox="1">
            <a:spLocks/>
          </p:cNvSpPr>
          <p:nvPr/>
        </p:nvSpPr>
        <p:spPr>
          <a:xfrm>
            <a:off x="320310" y="2409953"/>
            <a:ext cx="846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>
              <a:spcBef>
                <a:spcPts val="600"/>
              </a:spcBef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Nhiệm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vụ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được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đặt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ra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nghiện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cứu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xây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dựng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một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chương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trình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Phương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pháp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nhận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dạng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độ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cao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mà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khối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lượng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thời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gian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tính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toán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lại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ít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17" name="Google Shape;388;p49">
            <a:extLst>
              <a:ext uri="{FF2B5EF4-FFF2-40B4-BE49-F238E27FC236}">
                <a16:creationId xmlns:a16="http://schemas.microsoft.com/office/drawing/2014/main" id="{A8A821B1-4135-4371-BEBB-89E702737A3E}"/>
              </a:ext>
            </a:extLst>
          </p:cNvPr>
          <p:cNvSpPr txBox="1">
            <a:spLocks/>
          </p:cNvSpPr>
          <p:nvPr/>
        </p:nvSpPr>
        <p:spPr>
          <a:xfrm>
            <a:off x="342000" y="3442946"/>
            <a:ext cx="846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>
              <a:spcBef>
                <a:spcPts val="600"/>
              </a:spcBef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=&gt;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Để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giải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quyết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vấn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đề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nhóm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U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xin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đề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xuất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ra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phương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pháp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phát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hiện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khuôn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mặt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đeo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khẩu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trang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webcam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OpenCv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kết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hợp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với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thư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viện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keras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Tensorflow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máy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học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để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phát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khẩu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trang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trên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khuôn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mặt</a:t>
            </a:r>
            <a:r>
              <a:rPr lang="en-US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9D87C-2899-4132-8BD8-CA125E1A97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+mn-lt"/>
              </a:rPr>
              <a:t>6</a:t>
            </a:fld>
            <a:endParaRPr lang="en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0"/>
          <p:cNvSpPr/>
          <p:nvPr/>
        </p:nvSpPr>
        <p:spPr>
          <a:xfrm>
            <a:off x="6142502" y="3872534"/>
            <a:ext cx="572700" cy="572700"/>
          </a:xfrm>
          <a:prstGeom prst="ellipse">
            <a:avLst/>
          </a:prstGeom>
          <a:solidFill>
            <a:srgbClr val="595959">
              <a:alpha val="1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99" name="Google Shape;399;p50"/>
          <p:cNvSpPr/>
          <p:nvPr/>
        </p:nvSpPr>
        <p:spPr>
          <a:xfrm>
            <a:off x="3003678" y="3910491"/>
            <a:ext cx="572700" cy="572700"/>
          </a:xfrm>
          <a:prstGeom prst="ellipse">
            <a:avLst/>
          </a:prstGeom>
          <a:solidFill>
            <a:srgbClr val="595959">
              <a:alpha val="1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0" name="Google Shape;400;p50"/>
          <p:cNvSpPr/>
          <p:nvPr/>
        </p:nvSpPr>
        <p:spPr>
          <a:xfrm>
            <a:off x="24052" y="3925648"/>
            <a:ext cx="572700" cy="572700"/>
          </a:xfrm>
          <a:prstGeom prst="ellipse">
            <a:avLst/>
          </a:prstGeom>
          <a:solidFill>
            <a:srgbClr val="595959">
              <a:alpha val="1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Mục</a:t>
            </a:r>
            <a:r>
              <a:rPr lang="en-US" b="1" dirty="0"/>
              <a:t> </a:t>
            </a:r>
            <a:r>
              <a:rPr lang="en-US" b="1" dirty="0" err="1"/>
              <a:t>tiêu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r>
              <a:rPr lang="en-US" b="1" dirty="0"/>
              <a:t> </a:t>
            </a:r>
            <a:r>
              <a:rPr lang="en-US" b="1" dirty="0" err="1"/>
              <a:t>tài</a:t>
            </a:r>
            <a:endParaRPr b="1" dirty="0"/>
          </a:p>
        </p:txBody>
      </p:sp>
      <p:pic>
        <p:nvPicPr>
          <p:cNvPr id="403" name="Google Shape;403;p50" descr="O6X5CP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10875"/>
            <a:ext cx="3001499" cy="200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0" descr="O6YS7A0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2500" y="1810875"/>
            <a:ext cx="3001499" cy="2000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50"/>
          <p:cNvSpPr/>
          <p:nvPr/>
        </p:nvSpPr>
        <p:spPr>
          <a:xfrm>
            <a:off x="3001500" y="1810975"/>
            <a:ext cx="3141000" cy="2001000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50"/>
          <p:cNvSpPr/>
          <p:nvPr/>
        </p:nvSpPr>
        <p:spPr>
          <a:xfrm>
            <a:off x="24049" y="3927619"/>
            <a:ext cx="548700" cy="548700"/>
          </a:xfrm>
          <a:prstGeom prst="ellipse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50"/>
          <p:cNvSpPr/>
          <p:nvPr/>
        </p:nvSpPr>
        <p:spPr>
          <a:xfrm>
            <a:off x="214095" y="4053488"/>
            <a:ext cx="168600" cy="297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46376"/>
                </a:moveTo>
                <a:cubicBezTo>
                  <a:pt x="120000" y="44734"/>
                  <a:pt x="118050" y="43671"/>
                  <a:pt x="115036" y="43671"/>
                </a:cubicBezTo>
                <a:lnTo>
                  <a:pt x="74977" y="43671"/>
                </a:lnTo>
                <a:lnTo>
                  <a:pt x="99438" y="3574"/>
                </a:lnTo>
                <a:lnTo>
                  <a:pt x="99438" y="3574"/>
                </a:lnTo>
                <a:cubicBezTo>
                  <a:pt x="99438" y="3285"/>
                  <a:pt x="99970" y="2995"/>
                  <a:pt x="99970" y="2705"/>
                </a:cubicBezTo>
                <a:cubicBezTo>
                  <a:pt x="99970" y="1062"/>
                  <a:pt x="98020" y="0"/>
                  <a:pt x="95007" y="0"/>
                </a:cubicBezTo>
                <a:lnTo>
                  <a:pt x="45022" y="0"/>
                </a:lnTo>
                <a:cubicBezTo>
                  <a:pt x="42895" y="0"/>
                  <a:pt x="40945" y="869"/>
                  <a:pt x="40413" y="1932"/>
                </a:cubicBezTo>
                <a:lnTo>
                  <a:pt x="40413" y="1932"/>
                </a:lnTo>
                <a:lnTo>
                  <a:pt x="531" y="67342"/>
                </a:lnTo>
                <a:lnTo>
                  <a:pt x="531" y="67342"/>
                </a:lnTo>
                <a:cubicBezTo>
                  <a:pt x="531" y="67632"/>
                  <a:pt x="0" y="67922"/>
                  <a:pt x="0" y="68212"/>
                </a:cubicBezTo>
                <a:cubicBezTo>
                  <a:pt x="0" y="69855"/>
                  <a:pt x="1949" y="70917"/>
                  <a:pt x="4963" y="70917"/>
                </a:cubicBezTo>
                <a:lnTo>
                  <a:pt x="49453" y="70917"/>
                </a:lnTo>
                <a:lnTo>
                  <a:pt x="40059" y="117004"/>
                </a:lnTo>
                <a:lnTo>
                  <a:pt x="40059" y="117004"/>
                </a:lnTo>
                <a:lnTo>
                  <a:pt x="40059" y="117294"/>
                </a:lnTo>
                <a:cubicBezTo>
                  <a:pt x="40059" y="118937"/>
                  <a:pt x="42008" y="120000"/>
                  <a:pt x="45022" y="120000"/>
                </a:cubicBezTo>
                <a:cubicBezTo>
                  <a:pt x="46971" y="120000"/>
                  <a:pt x="48567" y="119420"/>
                  <a:pt x="49453" y="118357"/>
                </a:cubicBezTo>
                <a:lnTo>
                  <a:pt x="49453" y="118357"/>
                </a:lnTo>
                <a:lnTo>
                  <a:pt x="119468" y="47439"/>
                </a:lnTo>
                <a:lnTo>
                  <a:pt x="119468" y="47439"/>
                </a:lnTo>
                <a:cubicBezTo>
                  <a:pt x="120000" y="47149"/>
                  <a:pt x="120000" y="46956"/>
                  <a:pt x="120000" y="46376"/>
                </a:cubicBezTo>
                <a:close/>
                <a:moveTo>
                  <a:pt x="52998" y="103671"/>
                </a:moveTo>
                <a:lnTo>
                  <a:pt x="59911" y="68405"/>
                </a:lnTo>
                <a:lnTo>
                  <a:pt x="59911" y="68405"/>
                </a:lnTo>
                <a:lnTo>
                  <a:pt x="59911" y="68212"/>
                </a:lnTo>
                <a:cubicBezTo>
                  <a:pt x="59911" y="66570"/>
                  <a:pt x="57961" y="65410"/>
                  <a:pt x="54948" y="65410"/>
                </a:cubicBezTo>
                <a:lnTo>
                  <a:pt x="12053" y="65410"/>
                </a:lnTo>
                <a:lnTo>
                  <a:pt x="48567" y="5507"/>
                </a:lnTo>
                <a:lnTo>
                  <a:pt x="87917" y="5507"/>
                </a:lnTo>
                <a:lnTo>
                  <a:pt x="63456" y="45507"/>
                </a:lnTo>
                <a:lnTo>
                  <a:pt x="63456" y="45507"/>
                </a:lnTo>
                <a:cubicBezTo>
                  <a:pt x="63456" y="45797"/>
                  <a:pt x="62924" y="46086"/>
                  <a:pt x="62924" y="46376"/>
                </a:cubicBezTo>
                <a:cubicBezTo>
                  <a:pt x="62924" y="48019"/>
                  <a:pt x="65051" y="49082"/>
                  <a:pt x="68064" y="49082"/>
                </a:cubicBezTo>
                <a:lnTo>
                  <a:pt x="106528" y="49082"/>
                </a:lnTo>
                <a:lnTo>
                  <a:pt x="52998" y="10367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50"/>
          <p:cNvSpPr/>
          <p:nvPr/>
        </p:nvSpPr>
        <p:spPr>
          <a:xfrm>
            <a:off x="3003675" y="3912474"/>
            <a:ext cx="548700" cy="548700"/>
          </a:xfrm>
          <a:prstGeom prst="ellipse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50"/>
          <p:cNvSpPr/>
          <p:nvPr/>
        </p:nvSpPr>
        <p:spPr>
          <a:xfrm>
            <a:off x="3129525" y="4038331"/>
            <a:ext cx="297000" cy="297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95169"/>
                </a:moveTo>
                <a:lnTo>
                  <a:pt x="120000" y="95169"/>
                </a:lnTo>
                <a:cubicBezTo>
                  <a:pt x="120000" y="92946"/>
                  <a:pt x="118934" y="90821"/>
                  <a:pt x="117578" y="89468"/>
                </a:cubicBezTo>
                <a:cubicBezTo>
                  <a:pt x="116997" y="88888"/>
                  <a:pt x="116707" y="88599"/>
                  <a:pt x="116125" y="88309"/>
                </a:cubicBezTo>
                <a:lnTo>
                  <a:pt x="92978" y="70338"/>
                </a:lnTo>
                <a:cubicBezTo>
                  <a:pt x="91525" y="68985"/>
                  <a:pt x="89394" y="67922"/>
                  <a:pt x="87167" y="67922"/>
                </a:cubicBezTo>
                <a:cubicBezTo>
                  <a:pt x="85326" y="67922"/>
                  <a:pt x="83680" y="68405"/>
                  <a:pt x="82324" y="69565"/>
                </a:cubicBezTo>
                <a:lnTo>
                  <a:pt x="75738" y="76038"/>
                </a:lnTo>
                <a:lnTo>
                  <a:pt x="75738" y="76038"/>
                </a:lnTo>
                <a:cubicBezTo>
                  <a:pt x="74673" y="77198"/>
                  <a:pt x="73220" y="77971"/>
                  <a:pt x="71573" y="77971"/>
                </a:cubicBezTo>
                <a:cubicBezTo>
                  <a:pt x="69733" y="77971"/>
                  <a:pt x="68087" y="77198"/>
                  <a:pt x="67215" y="75555"/>
                </a:cubicBezTo>
                <a:lnTo>
                  <a:pt x="67215" y="75845"/>
                </a:lnTo>
                <a:cubicBezTo>
                  <a:pt x="58208" y="69275"/>
                  <a:pt x="50266" y="61642"/>
                  <a:pt x="43970" y="52657"/>
                </a:cubicBezTo>
                <a:lnTo>
                  <a:pt x="44261" y="52657"/>
                </a:lnTo>
                <a:cubicBezTo>
                  <a:pt x="42905" y="51497"/>
                  <a:pt x="41840" y="49855"/>
                  <a:pt x="41840" y="48019"/>
                </a:cubicBezTo>
                <a:cubicBezTo>
                  <a:pt x="41840" y="46376"/>
                  <a:pt x="42615" y="44734"/>
                  <a:pt x="43777" y="43864"/>
                </a:cubicBezTo>
                <a:lnTo>
                  <a:pt x="43777" y="43864"/>
                </a:lnTo>
                <a:lnTo>
                  <a:pt x="50266" y="37584"/>
                </a:lnTo>
                <a:cubicBezTo>
                  <a:pt x="51428" y="36231"/>
                  <a:pt x="51912" y="34589"/>
                  <a:pt x="51912" y="32753"/>
                </a:cubicBezTo>
                <a:cubicBezTo>
                  <a:pt x="51912" y="30531"/>
                  <a:pt x="51138" y="28309"/>
                  <a:pt x="49491" y="26956"/>
                </a:cubicBezTo>
                <a:lnTo>
                  <a:pt x="31476" y="3768"/>
                </a:lnTo>
                <a:cubicBezTo>
                  <a:pt x="31186" y="3285"/>
                  <a:pt x="30605" y="2705"/>
                  <a:pt x="30314" y="2415"/>
                </a:cubicBezTo>
                <a:cubicBezTo>
                  <a:pt x="28958" y="1062"/>
                  <a:pt x="26828" y="0"/>
                  <a:pt x="24600" y="0"/>
                </a:cubicBezTo>
                <a:cubicBezTo>
                  <a:pt x="13656" y="0"/>
                  <a:pt x="0" y="12850"/>
                  <a:pt x="0" y="28599"/>
                </a:cubicBezTo>
                <a:cubicBezTo>
                  <a:pt x="0" y="32946"/>
                  <a:pt x="1065" y="37101"/>
                  <a:pt x="2711" y="40869"/>
                </a:cubicBezTo>
                <a:lnTo>
                  <a:pt x="2711" y="40869"/>
                </a:lnTo>
                <a:cubicBezTo>
                  <a:pt x="19176" y="73623"/>
                  <a:pt x="46489" y="100869"/>
                  <a:pt x="79225" y="117198"/>
                </a:cubicBezTo>
                <a:lnTo>
                  <a:pt x="79225" y="117198"/>
                </a:lnTo>
                <a:cubicBezTo>
                  <a:pt x="83099" y="118840"/>
                  <a:pt x="87167" y="120000"/>
                  <a:pt x="91525" y="120000"/>
                </a:cubicBezTo>
                <a:cubicBezTo>
                  <a:pt x="107118" y="119710"/>
                  <a:pt x="120000" y="106086"/>
                  <a:pt x="120000" y="95169"/>
                </a:cubicBezTo>
                <a:lnTo>
                  <a:pt x="120000" y="95169"/>
                </a:lnTo>
                <a:close/>
                <a:moveTo>
                  <a:pt x="91331" y="114202"/>
                </a:moveTo>
                <a:cubicBezTo>
                  <a:pt x="87748" y="114202"/>
                  <a:pt x="84455" y="113429"/>
                  <a:pt x="81452" y="112077"/>
                </a:cubicBezTo>
                <a:cubicBezTo>
                  <a:pt x="81162" y="111787"/>
                  <a:pt x="80871" y="111787"/>
                  <a:pt x="80677" y="111787"/>
                </a:cubicBezTo>
                <a:cubicBezTo>
                  <a:pt x="49491" y="95942"/>
                  <a:pt x="23825" y="70338"/>
                  <a:pt x="7941" y="39227"/>
                </a:cubicBezTo>
                <a:cubicBezTo>
                  <a:pt x="7941" y="39033"/>
                  <a:pt x="7651" y="38743"/>
                  <a:pt x="7651" y="38454"/>
                </a:cubicBezTo>
                <a:cubicBezTo>
                  <a:pt x="6295" y="35169"/>
                  <a:pt x="5423" y="31884"/>
                  <a:pt x="5423" y="28599"/>
                </a:cubicBezTo>
                <a:cubicBezTo>
                  <a:pt x="5423" y="15555"/>
                  <a:pt x="16949" y="5410"/>
                  <a:pt x="24600" y="5410"/>
                </a:cubicBezTo>
                <a:cubicBezTo>
                  <a:pt x="25665" y="5410"/>
                  <a:pt x="26246" y="5990"/>
                  <a:pt x="26537" y="6280"/>
                </a:cubicBezTo>
                <a:cubicBezTo>
                  <a:pt x="26537" y="6280"/>
                  <a:pt x="26828" y="6570"/>
                  <a:pt x="26828" y="6763"/>
                </a:cubicBezTo>
                <a:cubicBezTo>
                  <a:pt x="26828" y="7053"/>
                  <a:pt x="27021" y="7053"/>
                  <a:pt x="27021" y="7342"/>
                </a:cubicBezTo>
                <a:lnTo>
                  <a:pt x="45133" y="30531"/>
                </a:lnTo>
                <a:lnTo>
                  <a:pt x="45617" y="31111"/>
                </a:lnTo>
                <a:cubicBezTo>
                  <a:pt x="45907" y="31304"/>
                  <a:pt x="46489" y="31884"/>
                  <a:pt x="46489" y="32946"/>
                </a:cubicBezTo>
                <a:cubicBezTo>
                  <a:pt x="46489" y="33526"/>
                  <a:pt x="46489" y="33816"/>
                  <a:pt x="46198" y="34396"/>
                </a:cubicBezTo>
                <a:lnTo>
                  <a:pt x="40193" y="40386"/>
                </a:lnTo>
                <a:lnTo>
                  <a:pt x="40193" y="40386"/>
                </a:lnTo>
                <a:cubicBezTo>
                  <a:pt x="37966" y="42512"/>
                  <a:pt x="36610" y="45217"/>
                  <a:pt x="36610" y="48212"/>
                </a:cubicBezTo>
                <a:cubicBezTo>
                  <a:pt x="36610" y="51014"/>
                  <a:pt x="37772" y="53719"/>
                  <a:pt x="39612" y="55845"/>
                </a:cubicBezTo>
                <a:lnTo>
                  <a:pt x="39903" y="56135"/>
                </a:lnTo>
                <a:cubicBezTo>
                  <a:pt x="46779" y="65410"/>
                  <a:pt x="54915" y="73623"/>
                  <a:pt x="64503" y="80386"/>
                </a:cubicBezTo>
                <a:cubicBezTo>
                  <a:pt x="64503" y="80386"/>
                  <a:pt x="64794" y="80386"/>
                  <a:pt x="64794" y="80676"/>
                </a:cubicBezTo>
                <a:cubicBezTo>
                  <a:pt x="66731" y="82608"/>
                  <a:pt x="69443" y="83671"/>
                  <a:pt x="72445" y="83671"/>
                </a:cubicBezTo>
                <a:cubicBezTo>
                  <a:pt x="75157" y="83671"/>
                  <a:pt x="78159" y="82608"/>
                  <a:pt x="80096" y="80386"/>
                </a:cubicBezTo>
                <a:lnTo>
                  <a:pt x="80387" y="80193"/>
                </a:lnTo>
                <a:lnTo>
                  <a:pt x="86392" y="73913"/>
                </a:lnTo>
                <a:cubicBezTo>
                  <a:pt x="86973" y="73623"/>
                  <a:pt x="87167" y="73623"/>
                  <a:pt x="87748" y="73623"/>
                </a:cubicBezTo>
                <a:cubicBezTo>
                  <a:pt x="88813" y="73623"/>
                  <a:pt x="89394" y="74202"/>
                  <a:pt x="89685" y="74396"/>
                </a:cubicBezTo>
                <a:lnTo>
                  <a:pt x="90169" y="74975"/>
                </a:lnTo>
                <a:lnTo>
                  <a:pt x="113414" y="92946"/>
                </a:lnTo>
                <a:cubicBezTo>
                  <a:pt x="113704" y="92946"/>
                  <a:pt x="113704" y="93236"/>
                  <a:pt x="113995" y="93236"/>
                </a:cubicBezTo>
                <a:cubicBezTo>
                  <a:pt x="114285" y="93526"/>
                  <a:pt x="114576" y="93526"/>
                  <a:pt x="114576" y="93526"/>
                </a:cubicBezTo>
                <a:cubicBezTo>
                  <a:pt x="114769" y="93816"/>
                  <a:pt x="115351" y="94299"/>
                  <a:pt x="115351" y="95458"/>
                </a:cubicBezTo>
                <a:lnTo>
                  <a:pt x="115351" y="95942"/>
                </a:lnTo>
                <a:cubicBezTo>
                  <a:pt x="113995" y="103091"/>
                  <a:pt x="104116" y="114202"/>
                  <a:pt x="91331" y="1142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50"/>
          <p:cNvSpPr/>
          <p:nvPr/>
        </p:nvSpPr>
        <p:spPr>
          <a:xfrm>
            <a:off x="6142499" y="3874505"/>
            <a:ext cx="548700" cy="548700"/>
          </a:xfrm>
          <a:prstGeom prst="ellipse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50"/>
          <p:cNvSpPr/>
          <p:nvPr/>
        </p:nvSpPr>
        <p:spPr>
          <a:xfrm>
            <a:off x="6261901" y="4010381"/>
            <a:ext cx="304800" cy="297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35662"/>
                </a:moveTo>
                <a:cubicBezTo>
                  <a:pt x="120000" y="35084"/>
                  <a:pt x="119807" y="34602"/>
                  <a:pt x="119518" y="34024"/>
                </a:cubicBezTo>
                <a:lnTo>
                  <a:pt x="119518" y="34024"/>
                </a:lnTo>
                <a:lnTo>
                  <a:pt x="119230" y="33734"/>
                </a:lnTo>
                <a:cubicBezTo>
                  <a:pt x="119230" y="33734"/>
                  <a:pt x="119230" y="33445"/>
                  <a:pt x="118941" y="33445"/>
                </a:cubicBezTo>
                <a:lnTo>
                  <a:pt x="86607" y="1156"/>
                </a:lnTo>
                <a:lnTo>
                  <a:pt x="86607" y="1156"/>
                </a:lnTo>
                <a:cubicBezTo>
                  <a:pt x="86126" y="578"/>
                  <a:pt x="85260" y="0"/>
                  <a:pt x="84490" y="0"/>
                </a:cubicBezTo>
                <a:lnTo>
                  <a:pt x="35605" y="0"/>
                </a:lnTo>
                <a:cubicBezTo>
                  <a:pt x="34739" y="0"/>
                  <a:pt x="33969" y="578"/>
                  <a:pt x="33392" y="1156"/>
                </a:cubicBezTo>
                <a:lnTo>
                  <a:pt x="33392" y="1156"/>
                </a:lnTo>
                <a:lnTo>
                  <a:pt x="1058" y="33445"/>
                </a:lnTo>
                <a:cubicBezTo>
                  <a:pt x="1058" y="33445"/>
                  <a:pt x="769" y="33445"/>
                  <a:pt x="769" y="33734"/>
                </a:cubicBezTo>
                <a:lnTo>
                  <a:pt x="577" y="34024"/>
                </a:lnTo>
                <a:lnTo>
                  <a:pt x="577" y="34024"/>
                </a:lnTo>
                <a:cubicBezTo>
                  <a:pt x="288" y="34602"/>
                  <a:pt x="0" y="35084"/>
                  <a:pt x="0" y="35662"/>
                </a:cubicBezTo>
                <a:cubicBezTo>
                  <a:pt x="0" y="36240"/>
                  <a:pt x="288" y="36722"/>
                  <a:pt x="577" y="37301"/>
                </a:cubicBezTo>
                <a:lnTo>
                  <a:pt x="577" y="37301"/>
                </a:lnTo>
                <a:lnTo>
                  <a:pt x="57546" y="118939"/>
                </a:lnTo>
                <a:lnTo>
                  <a:pt x="57546" y="118939"/>
                </a:lnTo>
                <a:cubicBezTo>
                  <a:pt x="58123" y="119421"/>
                  <a:pt x="58893" y="120000"/>
                  <a:pt x="59759" y="120000"/>
                </a:cubicBezTo>
                <a:cubicBezTo>
                  <a:pt x="60529" y="120000"/>
                  <a:pt x="61395" y="119421"/>
                  <a:pt x="61876" y="118939"/>
                </a:cubicBezTo>
                <a:lnTo>
                  <a:pt x="61876" y="118939"/>
                </a:lnTo>
                <a:lnTo>
                  <a:pt x="118941" y="37301"/>
                </a:lnTo>
                <a:lnTo>
                  <a:pt x="118941" y="37301"/>
                </a:lnTo>
                <a:cubicBezTo>
                  <a:pt x="119807" y="36722"/>
                  <a:pt x="120000" y="36240"/>
                  <a:pt x="120000" y="35662"/>
                </a:cubicBezTo>
                <a:close/>
                <a:moveTo>
                  <a:pt x="83624" y="5783"/>
                </a:moveTo>
                <a:lnTo>
                  <a:pt x="110761" y="32963"/>
                </a:lnTo>
                <a:lnTo>
                  <a:pt x="86319" y="32963"/>
                </a:lnTo>
                <a:lnTo>
                  <a:pt x="72750" y="5783"/>
                </a:lnTo>
                <a:lnTo>
                  <a:pt x="83624" y="5783"/>
                </a:lnTo>
                <a:close/>
                <a:moveTo>
                  <a:pt x="66784" y="5783"/>
                </a:moveTo>
                <a:lnTo>
                  <a:pt x="80352" y="32963"/>
                </a:lnTo>
                <a:lnTo>
                  <a:pt x="40224" y="32963"/>
                </a:lnTo>
                <a:lnTo>
                  <a:pt x="53793" y="5783"/>
                </a:lnTo>
                <a:lnTo>
                  <a:pt x="66784" y="5783"/>
                </a:lnTo>
                <a:close/>
                <a:moveTo>
                  <a:pt x="36952" y="5783"/>
                </a:moveTo>
                <a:lnTo>
                  <a:pt x="47826" y="5783"/>
                </a:lnTo>
                <a:lnTo>
                  <a:pt x="34258" y="32963"/>
                </a:lnTo>
                <a:lnTo>
                  <a:pt x="9815" y="32963"/>
                </a:lnTo>
                <a:lnTo>
                  <a:pt x="36952" y="5783"/>
                </a:lnTo>
                <a:close/>
                <a:moveTo>
                  <a:pt x="8372" y="38361"/>
                </a:moveTo>
                <a:lnTo>
                  <a:pt x="33680" y="38361"/>
                </a:lnTo>
                <a:lnTo>
                  <a:pt x="52638" y="101783"/>
                </a:lnTo>
                <a:lnTo>
                  <a:pt x="8372" y="38361"/>
                </a:lnTo>
                <a:close/>
                <a:moveTo>
                  <a:pt x="60240" y="107759"/>
                </a:moveTo>
                <a:lnTo>
                  <a:pt x="39358" y="38361"/>
                </a:lnTo>
                <a:lnTo>
                  <a:pt x="80930" y="38361"/>
                </a:lnTo>
                <a:lnTo>
                  <a:pt x="60240" y="107759"/>
                </a:lnTo>
                <a:close/>
                <a:moveTo>
                  <a:pt x="67650" y="101783"/>
                </a:moveTo>
                <a:lnTo>
                  <a:pt x="86607" y="38361"/>
                </a:lnTo>
                <a:lnTo>
                  <a:pt x="111916" y="38361"/>
                </a:lnTo>
                <a:lnTo>
                  <a:pt x="67650" y="1017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50"/>
          <p:cNvSpPr txBox="1"/>
          <p:nvPr/>
        </p:nvSpPr>
        <p:spPr>
          <a:xfrm>
            <a:off x="581449" y="4237122"/>
            <a:ext cx="2346079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Tìm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hiểu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và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sử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dụng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phương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pháp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khai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thác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dữ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liệu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,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học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máy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thông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qua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các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thư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viện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trên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ngôn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ngữ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Python.</a:t>
            </a:r>
            <a:endParaRPr sz="11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17" name="Google Shape;417;p50"/>
          <p:cNvSpPr txBox="1"/>
          <p:nvPr/>
        </p:nvSpPr>
        <p:spPr>
          <a:xfrm>
            <a:off x="3552372" y="4016274"/>
            <a:ext cx="2465971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Tìm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hiểu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phương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pháp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đánh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giá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mô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hình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.</a:t>
            </a:r>
            <a:endParaRPr sz="11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20" name="Google Shape;420;p50"/>
          <p:cNvSpPr txBox="1"/>
          <p:nvPr/>
        </p:nvSpPr>
        <p:spPr>
          <a:xfrm>
            <a:off x="6775997" y="4101733"/>
            <a:ext cx="2343951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Cải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tiến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tham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số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đầu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vào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của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thuật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toán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để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tăng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tính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hiệu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quả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nhận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Muli"/>
                <a:ea typeface="Calibri" panose="020F0502020204030204" pitchFamily="34" charset="0"/>
              </a:rPr>
              <a:t>diện</a:t>
            </a:r>
            <a:r>
              <a:rPr lang="en-US" b="1" dirty="0">
                <a:effectLst/>
                <a:latin typeface="Muli"/>
                <a:ea typeface="Calibri" panose="020F0502020204030204" pitchFamily="34" charset="0"/>
              </a:rPr>
              <a:t>.</a:t>
            </a:r>
            <a:endParaRPr sz="1100" b="1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21" name="Google Shape;421;p50"/>
          <p:cNvSpPr txBox="1"/>
          <p:nvPr/>
        </p:nvSpPr>
        <p:spPr>
          <a:xfrm>
            <a:off x="3001500" y="2445250"/>
            <a:ext cx="3141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Lorem ipsum </a:t>
            </a:r>
            <a:r>
              <a:rPr lang="en" sz="1700" b="1" i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dolor</a:t>
            </a:r>
            <a:r>
              <a:rPr lang="en" sz="13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sit amet, consectetur adipiscing elit. Curabitur eget </a:t>
            </a:r>
            <a:r>
              <a:rPr lang="en" sz="1700" b="1" i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risus</a:t>
            </a:r>
            <a:r>
              <a:rPr lang="en" sz="13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in turpis aliquam consequat luctus ac tellus.</a:t>
            </a:r>
            <a:endParaRPr sz="13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22" name="Google Shape;422;p50"/>
          <p:cNvSpPr txBox="1"/>
          <p:nvPr/>
        </p:nvSpPr>
        <p:spPr>
          <a:xfrm>
            <a:off x="4245900" y="1814425"/>
            <a:ext cx="6522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”</a:t>
            </a:r>
            <a:endParaRPr sz="6000"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423" name="Google Shape;423;p50"/>
          <p:cNvGrpSpPr/>
          <p:nvPr/>
        </p:nvGrpSpPr>
        <p:grpSpPr>
          <a:xfrm rot="5400000">
            <a:off x="8641234" y="411193"/>
            <a:ext cx="278152" cy="345818"/>
            <a:chOff x="0" y="46600"/>
            <a:chExt cx="3121800" cy="5004600"/>
          </a:xfrm>
        </p:grpSpPr>
        <p:sp>
          <p:nvSpPr>
            <p:cNvPr id="424" name="Google Shape;424;p50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0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0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FC8A603-4D5B-46F5-A24E-4EF03C902F8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B8954C-D92D-47F0-9D42-641E54842F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" grpId="0"/>
      <p:bldP spid="417" grpId="0"/>
      <p:bldP spid="4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8"/>
          <p:cNvSpPr txBox="1">
            <a:spLocks noGrp="1"/>
          </p:cNvSpPr>
          <p:nvPr>
            <p:ph type="title"/>
          </p:nvPr>
        </p:nvSpPr>
        <p:spPr>
          <a:xfrm>
            <a:off x="539025" y="1940100"/>
            <a:ext cx="8355300" cy="1445400"/>
          </a:xfrm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tiếp</a:t>
            </a:r>
            <a:r>
              <a:rPr lang="en-US" b="1" dirty="0"/>
              <a:t> </a:t>
            </a:r>
            <a:r>
              <a:rPr lang="en-US" b="1" dirty="0" err="1"/>
              <a:t>cận</a:t>
            </a:r>
            <a:r>
              <a:rPr lang="en-US" b="1" dirty="0"/>
              <a:t>, </a:t>
            </a:r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pháp</a:t>
            </a:r>
            <a:r>
              <a:rPr lang="en-US" b="1" dirty="0"/>
              <a:t> </a:t>
            </a:r>
            <a:r>
              <a:rPr lang="en-US" b="1" dirty="0" err="1"/>
              <a:t>nghiên</a:t>
            </a:r>
            <a:r>
              <a:rPr lang="en-US" b="1" dirty="0"/>
              <a:t> </a:t>
            </a:r>
            <a:r>
              <a:rPr lang="en-US" b="1" dirty="0" err="1"/>
              <a:t>cứu</a:t>
            </a:r>
            <a:r>
              <a:rPr lang="en-US" b="1" dirty="0"/>
              <a:t>, </a:t>
            </a:r>
            <a:r>
              <a:rPr lang="en-US" b="1" dirty="0" err="1"/>
              <a:t>phạm</a:t>
            </a:r>
            <a:r>
              <a:rPr lang="en-US" b="1" dirty="0"/>
              <a:t> vi </a:t>
            </a:r>
            <a:r>
              <a:rPr lang="en-US" b="1" dirty="0" err="1"/>
              <a:t>nghiên</a:t>
            </a:r>
            <a:r>
              <a:rPr lang="en-US" b="1" dirty="0"/>
              <a:t> </a:t>
            </a:r>
            <a:r>
              <a:rPr lang="en-US" b="1" dirty="0" err="1"/>
              <a:t>cứu</a:t>
            </a:r>
            <a:endParaRPr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2843BA-3A72-4420-B973-234F10247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51" descr="O6RYL80.jpg"/>
          <p:cNvPicPr preferRelativeResize="0"/>
          <p:nvPr/>
        </p:nvPicPr>
        <p:blipFill rotWithShape="1">
          <a:blip r:embed="rId3">
            <a:alphaModFix/>
          </a:blip>
          <a:srcRect b="15618"/>
          <a:stretch/>
        </p:blipFill>
        <p:spPr>
          <a:xfrm>
            <a:off x="0" y="0"/>
            <a:ext cx="914399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1"/>
          <p:cNvSpPr/>
          <p:nvPr/>
        </p:nvSpPr>
        <p:spPr>
          <a:xfrm>
            <a:off x="0" y="-38100"/>
            <a:ext cx="9144000" cy="5181600"/>
          </a:xfrm>
          <a:prstGeom prst="rect">
            <a:avLst/>
          </a:prstGeom>
          <a:solidFill>
            <a:srgbClr val="000000">
              <a:alpha val="7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51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Cách tiếp cận, phương pháp nghiên cứu, phạm vi nghiên cứu</a:t>
            </a:r>
            <a:endParaRPr sz="2400" dirty="0">
              <a:solidFill>
                <a:srgbClr val="FFFFFF"/>
              </a:solidFill>
            </a:endParaRPr>
          </a:p>
        </p:txBody>
      </p:sp>
      <p:grpSp>
        <p:nvGrpSpPr>
          <p:cNvPr id="434" name="Google Shape;434;p51"/>
          <p:cNvGrpSpPr/>
          <p:nvPr/>
        </p:nvGrpSpPr>
        <p:grpSpPr>
          <a:xfrm rot="-5400000">
            <a:off x="-47651" y="696877"/>
            <a:ext cx="649715" cy="69000"/>
            <a:chOff x="684763" y="3506750"/>
            <a:chExt cx="3536825" cy="69000"/>
          </a:xfrm>
        </p:grpSpPr>
        <p:sp>
          <p:nvSpPr>
            <p:cNvPr id="435" name="Google Shape;435;p51"/>
            <p:cNvSpPr/>
            <p:nvPr/>
          </p:nvSpPr>
          <p:spPr>
            <a:xfrm>
              <a:off x="1515450" y="3506750"/>
              <a:ext cx="1003800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1"/>
            <p:cNvSpPr/>
            <p:nvPr/>
          </p:nvSpPr>
          <p:spPr>
            <a:xfrm>
              <a:off x="684763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/>
            <p:nvPr/>
          </p:nvSpPr>
          <p:spPr>
            <a:xfrm>
              <a:off x="3438288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1"/>
            <p:cNvSpPr/>
            <p:nvPr/>
          </p:nvSpPr>
          <p:spPr>
            <a:xfrm>
              <a:off x="2519144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9" name="Google Shape;439;p51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1. Cách tiếp cận</a:t>
            </a:r>
            <a:endParaRPr b="1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1" name="Google Shape;441;p51"/>
          <p:cNvSpPr txBox="1">
            <a:spLocks noGrp="1"/>
          </p:cNvSpPr>
          <p:nvPr>
            <p:ph type="body" idx="3"/>
          </p:nvPr>
        </p:nvSpPr>
        <p:spPr>
          <a:xfrm>
            <a:off x="448595" y="1179095"/>
            <a:ext cx="8189844" cy="910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Đề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tài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tìm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hiểu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kỹ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thuật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liên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khai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thác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liệu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máy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,…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Để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từ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đó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áp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dụng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kỹ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thuật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này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vào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việc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xây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dựng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mô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hình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tối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ưu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nhằm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giải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quyết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bài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toán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theo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yêu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cầu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đề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tài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.</a:t>
            </a:r>
            <a:endParaRPr lang="en-US" sz="16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6" name="Google Shape;439;p51">
            <a:extLst>
              <a:ext uri="{FF2B5EF4-FFF2-40B4-BE49-F238E27FC236}">
                <a16:creationId xmlns:a16="http://schemas.microsoft.com/office/drawing/2014/main" id="{3DC1668E-3113-4FED-96D9-D47B8DA879E3}"/>
              </a:ext>
            </a:extLst>
          </p:cNvPr>
          <p:cNvSpPr txBox="1">
            <a:spLocks/>
          </p:cNvSpPr>
          <p:nvPr/>
        </p:nvSpPr>
        <p:spPr>
          <a:xfrm>
            <a:off x="370483" y="1825741"/>
            <a:ext cx="846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b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2. Phương pháp nghiên cứu</a:t>
            </a:r>
          </a:p>
        </p:txBody>
      </p:sp>
      <p:sp>
        <p:nvSpPr>
          <p:cNvPr id="17" name="Google Shape;441;p51">
            <a:extLst>
              <a:ext uri="{FF2B5EF4-FFF2-40B4-BE49-F238E27FC236}">
                <a16:creationId xmlns:a16="http://schemas.microsoft.com/office/drawing/2014/main" id="{8A440BC0-3C85-4E30-8E5F-9FD27E8196A9}"/>
              </a:ext>
            </a:extLst>
          </p:cNvPr>
          <p:cNvSpPr txBox="1">
            <a:spLocks/>
          </p:cNvSpPr>
          <p:nvPr/>
        </p:nvSpPr>
        <p:spPr>
          <a:xfrm>
            <a:off x="477077" y="2138325"/>
            <a:ext cx="8189844" cy="551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 </a:t>
            </a:r>
            <a:r>
              <a:rPr lang="en-US" sz="1600" dirty="0" err="1">
                <a:solidFill>
                  <a:schemeClr val="bg1"/>
                </a:solidFill>
              </a:rPr>
              <a:t>Phương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pháp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nghiên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cứu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lý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thuyết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   + </a:t>
            </a:r>
            <a:r>
              <a:rPr lang="en-US" sz="1600" dirty="0" err="1">
                <a:solidFill>
                  <a:schemeClr val="bg1"/>
                </a:solidFill>
              </a:rPr>
              <a:t>Tìm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hiểu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tổng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quan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về</a:t>
            </a:r>
            <a:r>
              <a:rPr lang="en-US" sz="1600" dirty="0">
                <a:solidFill>
                  <a:schemeClr val="bg1"/>
                </a:solidFill>
              </a:rPr>
              <a:t> Deep Learning </a:t>
            </a:r>
            <a:r>
              <a:rPr lang="en-US" sz="1600" dirty="0" err="1">
                <a:solidFill>
                  <a:schemeClr val="bg1"/>
                </a:solidFill>
              </a:rPr>
              <a:t>và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bài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toán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nhận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diện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hành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động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   + </a:t>
            </a:r>
            <a:r>
              <a:rPr lang="en-US" sz="1600" dirty="0" err="1">
                <a:solidFill>
                  <a:schemeClr val="bg1"/>
                </a:solidFill>
              </a:rPr>
              <a:t>Tìm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hiểu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phương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pháp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nhận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diện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vật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thể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bằng</a:t>
            </a:r>
            <a:r>
              <a:rPr lang="en-US" sz="1600" dirty="0">
                <a:solidFill>
                  <a:schemeClr val="bg1"/>
                </a:solidFill>
              </a:rPr>
              <a:t> CNN (Convolutional Neural Network) </a:t>
            </a:r>
            <a:r>
              <a:rPr lang="en-US" sz="1600" dirty="0" err="1">
                <a:solidFill>
                  <a:schemeClr val="bg1"/>
                </a:solidFill>
              </a:rPr>
              <a:t>và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cách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thực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hiện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   + </a:t>
            </a:r>
            <a:r>
              <a:rPr lang="en-US" sz="1600" dirty="0" err="1">
                <a:solidFill>
                  <a:schemeClr val="bg1"/>
                </a:solidFill>
              </a:rPr>
              <a:t>Tìm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hiểu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các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thư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viện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Tensorflow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Keras</a:t>
            </a:r>
            <a:r>
              <a:rPr lang="en-US" sz="1600" dirty="0">
                <a:solidFill>
                  <a:schemeClr val="bg1"/>
                </a:solidFill>
              </a:rPr>
              <a:t>, OpenCV </a:t>
            </a:r>
            <a:r>
              <a:rPr lang="en-US" sz="1600" dirty="0" err="1">
                <a:solidFill>
                  <a:schemeClr val="bg1"/>
                </a:solidFill>
              </a:rPr>
              <a:t>và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một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số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thư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viện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khác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err="1">
                <a:solidFill>
                  <a:schemeClr val="bg1"/>
                </a:solidFill>
              </a:rPr>
              <a:t>Phương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pháp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nghiên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cứu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thực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nghiệm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   + </a:t>
            </a:r>
            <a:r>
              <a:rPr lang="en-US" sz="1600" dirty="0" err="1">
                <a:solidFill>
                  <a:schemeClr val="bg1"/>
                </a:solidFill>
              </a:rPr>
              <a:t>Tiến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hành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phân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tích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và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cài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đặt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trên</a:t>
            </a:r>
            <a:r>
              <a:rPr lang="en-US" sz="1600" dirty="0">
                <a:solidFill>
                  <a:schemeClr val="bg1"/>
                </a:solidFill>
              </a:rPr>
              <a:t> Python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   + </a:t>
            </a:r>
            <a:r>
              <a:rPr lang="en-US" sz="1600" dirty="0" err="1">
                <a:solidFill>
                  <a:schemeClr val="bg1"/>
                </a:solidFill>
              </a:rPr>
              <a:t>Tiến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hành</a:t>
            </a:r>
            <a:r>
              <a:rPr lang="en-US" sz="1600" dirty="0">
                <a:solidFill>
                  <a:schemeClr val="bg1"/>
                </a:solidFill>
              </a:rPr>
              <a:t> training data </a:t>
            </a:r>
            <a:r>
              <a:rPr lang="en-US" sz="1600" dirty="0" err="1">
                <a:solidFill>
                  <a:schemeClr val="bg1"/>
                </a:solidFill>
              </a:rPr>
              <a:t>cho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máy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học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8" name="Google Shape;439;p51">
            <a:extLst>
              <a:ext uri="{FF2B5EF4-FFF2-40B4-BE49-F238E27FC236}">
                <a16:creationId xmlns:a16="http://schemas.microsoft.com/office/drawing/2014/main" id="{01CEF36A-19B7-4DC9-89F9-17C69F6833EA}"/>
              </a:ext>
            </a:extLst>
          </p:cNvPr>
          <p:cNvSpPr txBox="1">
            <a:spLocks/>
          </p:cNvSpPr>
          <p:nvPr/>
        </p:nvSpPr>
        <p:spPr>
          <a:xfrm>
            <a:off x="477075" y="4070551"/>
            <a:ext cx="846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3. </a:t>
            </a:r>
            <a:r>
              <a:rPr lang="en-US" b="1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Phạm</a:t>
            </a:r>
            <a:r>
              <a:rPr lang="en-US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vi </a:t>
            </a:r>
            <a:r>
              <a:rPr lang="en-US" b="1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nghiên</a:t>
            </a:r>
            <a:r>
              <a:rPr lang="en-US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cứu</a:t>
            </a:r>
            <a:endParaRPr lang="en-US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9" name="Google Shape;441;p51">
            <a:extLst>
              <a:ext uri="{FF2B5EF4-FFF2-40B4-BE49-F238E27FC236}">
                <a16:creationId xmlns:a16="http://schemas.microsoft.com/office/drawing/2014/main" id="{E0DAC74C-B8E4-486D-B8CD-F74A3E94735C}"/>
              </a:ext>
            </a:extLst>
          </p:cNvPr>
          <p:cNvSpPr txBox="1">
            <a:spLocks/>
          </p:cNvSpPr>
          <p:nvPr/>
        </p:nvSpPr>
        <p:spPr>
          <a:xfrm>
            <a:off x="477076" y="4396736"/>
            <a:ext cx="8189844" cy="551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"/>
              <a:buChar char="●"/>
              <a:defRPr sz="1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lnSpc>
                <a:spcPct val="100000"/>
              </a:lnSpc>
              <a:buFont typeface="Muli"/>
              <a:buNone/>
            </a:pP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Đề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tài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chỉ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tập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trung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xây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dựng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ứng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dụng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nhận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dạng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phát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khuôn</a:t>
            </a:r>
            <a:r>
              <a:rPr lang="en-US" sz="1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mặt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của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người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đeo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khẩu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trang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hay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thông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qua webcam,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từ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đó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ứng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dụng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cho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cuộc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sống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hằng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chemeClr val="bg1"/>
                </a:solidFill>
                <a:ea typeface="Times New Roman" panose="02020603050405020304" pitchFamily="18" charset="0"/>
              </a:rPr>
              <a:t>.</a:t>
            </a:r>
            <a:endParaRPr lang="vi-VN" sz="700" dirty="0">
              <a:solidFill>
                <a:schemeClr val="bg1"/>
              </a:solidFill>
              <a:highlight>
                <a:srgbClr val="FFFFFF"/>
              </a:highlight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F16ED0-BEFE-4B0F-8350-B89E11A2D0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9" grpId="0" build="p"/>
      <p:bldP spid="441" grpId="0" build="p"/>
      <p:bldP spid="16" grpId="0"/>
      <p:bldP spid="17" grpId="0"/>
      <p:bldP spid="18" grpId="0"/>
      <p:bldP spid="19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1987</Words>
  <Application>Microsoft Office PowerPoint</Application>
  <PresentationFormat>On-screen Show (16:9)</PresentationFormat>
  <Paragraphs>236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Arial Narrow</vt:lpstr>
      <vt:lpstr>Calibri</vt:lpstr>
      <vt:lpstr>Muli</vt:lpstr>
      <vt:lpstr>Open Sans</vt:lpstr>
      <vt:lpstr>Times New Roman</vt:lpstr>
      <vt:lpstr>Simple Light</vt:lpstr>
      <vt:lpstr>Môn học: Phương pháp nghiên cứu khoa học</vt:lpstr>
      <vt:lpstr>Meet Our Executives Team</vt:lpstr>
      <vt:lpstr>Nội dung</vt:lpstr>
      <vt:lpstr>Tổng quan tình hình nghiên cứu</vt:lpstr>
      <vt:lpstr>Tổng quan tình hình nghiên cứu</vt:lpstr>
      <vt:lpstr>Tính cần thiết của đề tài</vt:lpstr>
      <vt:lpstr>Mục tiêu của đề tài</vt:lpstr>
      <vt:lpstr>Cách tiếp cận, phương pháp nghiên cứu, phạm vi nghiên cứu</vt:lpstr>
      <vt:lpstr>Cách tiếp cận, phương pháp nghiên cứu, phạm vi nghiên cứu</vt:lpstr>
      <vt:lpstr>Mô hình phát triển nhận dạng – Mô hình CNN</vt:lpstr>
      <vt:lpstr>Demo chương trình</vt:lpstr>
      <vt:lpstr>Demo chương trình</vt:lpstr>
      <vt:lpstr>Nội dung nghiên cứu và tiến độ thực hiện </vt:lpstr>
      <vt:lpstr>Kinh phí thực hiện và nguồn kinh phí</vt:lpstr>
      <vt:lpstr>Kinh phí thực hiện và nguồn kinh phí</vt:lpstr>
      <vt:lpstr>Kinh phí thực hiện và nguồn kinh phí</vt:lpstr>
      <vt:lpstr>Kinh phí thực hiện và nguồn kinh phí</vt:lpstr>
      <vt:lpstr>Tài liệu tham khảo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Môn học: Phương pháp nghiên cứu khoa học</dc:title>
  <dc:creator>Thien Son</dc:creator>
  <cp:lastModifiedBy>ADMIN</cp:lastModifiedBy>
  <cp:revision>36</cp:revision>
  <dcterms:modified xsi:type="dcterms:W3CDTF">2021-06-25T06:51:59Z</dcterms:modified>
</cp:coreProperties>
</file>